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93" r:id="rId3"/>
    <p:sldId id="294" r:id="rId4"/>
    <p:sldId id="257" r:id="rId5"/>
    <p:sldId id="295" r:id="rId6"/>
    <p:sldId id="296" r:id="rId7"/>
    <p:sldId id="298" r:id="rId8"/>
    <p:sldId id="299" r:id="rId9"/>
    <p:sldId id="300" r:id="rId10"/>
    <p:sldId id="297" r:id="rId11"/>
    <p:sldId id="301" r:id="rId12"/>
    <p:sldId id="302" r:id="rId13"/>
    <p:sldId id="30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106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xp116030\Documents\ASU%20murder%20rate%20graphs_0313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xp116030\Documents\ASU%20murder%20rate%20graphs_0313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Sheet1!$B$11</c:f>
              <c:strCache>
                <c:ptCount val="1"/>
                <c:pt idx="0">
                  <c:v>Homicide Rate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Sheet1!$A$12:$A$20</c:f>
              <c:strCache>
                <c:ptCount val="9"/>
                <c:pt idx="0">
                  <c:v>Los Cabos, Mexico</c:v>
                </c:pt>
                <c:pt idx="1">
                  <c:v>Caracas, Venezuela</c:v>
                </c:pt>
                <c:pt idx="2">
                  <c:v>Acapulco, Mexico</c:v>
                </c:pt>
                <c:pt idx="3">
                  <c:v>Natal, Brazil</c:v>
                </c:pt>
                <c:pt idx="4">
                  <c:v>St. Louis, Missouri</c:v>
                </c:pt>
                <c:pt idx="5">
                  <c:v>San Salvador, El Salvador</c:v>
                </c:pt>
                <c:pt idx="6">
                  <c:v>Cali, Columbia</c:v>
                </c:pt>
                <c:pt idx="7">
                  <c:v>Dallas, Texas</c:v>
                </c:pt>
                <c:pt idx="8">
                  <c:v>Phoenix, Arizona</c:v>
                </c:pt>
              </c:strCache>
            </c:strRef>
          </c:cat>
          <c:val>
            <c:numRef>
              <c:f>Sheet1!$B$12:$B$20</c:f>
              <c:numCache>
                <c:formatCode>General</c:formatCode>
                <c:ptCount val="9"/>
                <c:pt idx="0">
                  <c:v>111.33</c:v>
                </c:pt>
                <c:pt idx="1">
                  <c:v>111.19</c:v>
                </c:pt>
                <c:pt idx="2">
                  <c:v>106.63</c:v>
                </c:pt>
                <c:pt idx="3">
                  <c:v>102.56</c:v>
                </c:pt>
                <c:pt idx="4">
                  <c:v>65.83</c:v>
                </c:pt>
                <c:pt idx="5">
                  <c:v>59.06</c:v>
                </c:pt>
                <c:pt idx="6">
                  <c:v>49.59</c:v>
                </c:pt>
                <c:pt idx="7">
                  <c:v>6.5019999999999998</c:v>
                </c:pt>
                <c:pt idx="8">
                  <c:v>3.57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4000544"/>
        <c:axId val="764001104"/>
      </c:barChart>
      <c:catAx>
        <c:axId val="764000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4001104"/>
        <c:crosses val="autoZero"/>
        <c:auto val="1"/>
        <c:lblAlgn val="ctr"/>
        <c:lblOffset val="100"/>
        <c:noMultiLvlLbl val="0"/>
      </c:catAx>
      <c:valAx>
        <c:axId val="764001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4000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Sheet1!$F$11</c:f>
              <c:strCache>
                <c:ptCount val="1"/>
                <c:pt idx="0">
                  <c:v>Homicide Rate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Sheet1!$E$12:$E$20</c:f>
              <c:strCache>
                <c:ptCount val="9"/>
                <c:pt idx="0">
                  <c:v>El Salvador</c:v>
                </c:pt>
                <c:pt idx="1">
                  <c:v>Honduras</c:v>
                </c:pt>
                <c:pt idx="2">
                  <c:v>Venezuela</c:v>
                </c:pt>
                <c:pt idx="3">
                  <c:v>US Virgin Islands</c:v>
                </c:pt>
                <c:pt idx="4">
                  <c:v>Jamaica</c:v>
                </c:pt>
                <c:pt idx="5">
                  <c:v>Trinidad and Tobago</c:v>
                </c:pt>
                <c:pt idx="6">
                  <c:v>Brazil</c:v>
                </c:pt>
                <c:pt idx="7">
                  <c:v>Mexico</c:v>
                </c:pt>
                <c:pt idx="8">
                  <c:v>United States</c:v>
                </c:pt>
              </c:strCache>
            </c:strRef>
          </c:cat>
          <c:val>
            <c:numRef>
              <c:f>Sheet1!$F$12:$F$20</c:f>
              <c:numCache>
                <c:formatCode>General</c:formatCode>
                <c:ptCount val="9"/>
                <c:pt idx="0">
                  <c:v>108.64</c:v>
                </c:pt>
                <c:pt idx="1">
                  <c:v>63.75</c:v>
                </c:pt>
                <c:pt idx="2">
                  <c:v>57.15</c:v>
                </c:pt>
                <c:pt idx="3">
                  <c:v>52.64</c:v>
                </c:pt>
                <c:pt idx="4">
                  <c:v>43.21</c:v>
                </c:pt>
                <c:pt idx="5">
                  <c:v>30.88</c:v>
                </c:pt>
                <c:pt idx="6">
                  <c:v>26.75</c:v>
                </c:pt>
                <c:pt idx="7">
                  <c:v>16.350000000000001</c:v>
                </c:pt>
                <c:pt idx="8">
                  <c:v>4.88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7878368"/>
        <c:axId val="267878928"/>
      </c:barChart>
      <c:catAx>
        <c:axId val="267878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7878928"/>
        <c:crosses val="autoZero"/>
        <c:auto val="1"/>
        <c:lblAlgn val="ctr"/>
        <c:lblOffset val="100"/>
        <c:noMultiLvlLbl val="0"/>
      </c:catAx>
      <c:valAx>
        <c:axId val="267878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7878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BEE8E-49E2-4AE9-A2DD-6ADB70A7EFFA}" type="datetimeFigureOut">
              <a:rPr lang="en-US" smtClean="0"/>
              <a:t>4/9/2018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F96A31-B178-4116-BBF6-D777F3713A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645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96A31-B178-4116-BBF6-D777F3713AF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568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Even today, the discussion of race and crime remains “mired in an unproductive mix of controversy and silence”.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96A31-B178-4116-BBF6-D777F3713AF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165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Assimilation (ethnic</a:t>
            </a:r>
            <a:r>
              <a:rPr lang="en-US" baseline="0" dirty="0" smtClean="0"/>
              <a:t> identity, speak only English), </a:t>
            </a:r>
            <a:r>
              <a:rPr lang="en-US" dirty="0" smtClean="0"/>
              <a:t>acculturation (how much they use English and were integrated</a:t>
            </a:r>
            <a:r>
              <a:rPr lang="en-US" baseline="0" dirty="0" smtClean="0"/>
              <a:t> into US cultural norms), cultural stress (distress experiences from pressure to adapt to US cultural norms).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96A31-B178-4116-BBF6-D777F3713AF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647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96A31-B178-4116-BBF6-D777F3713AF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9616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96A31-B178-4116-BBF6-D777F3713AF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62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560C-E380-1943-B5D7-49A23CA338C0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642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560C-E380-1943-B5D7-49A23CA338C0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591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560C-E380-1943-B5D7-49A23CA338C0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33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560C-E380-1943-B5D7-49A23CA338C0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95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560C-E380-1943-B5D7-49A23CA338C0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452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560C-E380-1943-B5D7-49A23CA338C0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021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560C-E380-1943-B5D7-49A23CA338C0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333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560C-E380-1943-B5D7-49A23CA338C0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544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560C-E380-1943-B5D7-49A23CA338C0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8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560C-E380-1943-B5D7-49A23CA338C0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091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560C-E380-1943-B5D7-49A23CA338C0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53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4560C-E380-1943-B5D7-49A23CA338C0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OrangeBlur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62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6565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Key Cross-National and Cross-Cultural Risk Factors for Offending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5361" y="2792332"/>
            <a:ext cx="7201988" cy="17526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Alex R. Piquero, Ph.D.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Ashbel Smith Professor of Criminology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Associate Dean of Graduate Programs, EPPS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The University of Texas at Dallas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Future of Violence and Its Prevention in Latin America Conference, April 11, 2018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44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175578"/>
            <a:ext cx="6972300" cy="790441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What about country to country comparisons?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2060"/>
            <a:ext cx="8229600" cy="4884103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Very few studies directly compare between countries.</a:t>
            </a:r>
          </a:p>
          <a:p>
            <a:r>
              <a:rPr lang="en-US" sz="3000" dirty="0" smtClean="0"/>
              <a:t>One set of studies examined risk factors for offending in Seattle, WA (USA) and Osaka (Japan).</a:t>
            </a:r>
          </a:p>
          <a:p>
            <a:pPr lvl="1"/>
            <a:r>
              <a:rPr lang="en-US" dirty="0" smtClean="0"/>
              <a:t>Findings showed strong similarities in ranking of risk factors: high risk taking, low parental monitoring, and troubled peers.</a:t>
            </a:r>
            <a:endParaRPr lang="en-US" dirty="0"/>
          </a:p>
          <a:p>
            <a:r>
              <a:rPr lang="en-US" sz="3000" dirty="0" smtClean="0"/>
              <a:t>Another set of studies compared birth cohorts in Brazil and Britain.</a:t>
            </a:r>
          </a:p>
          <a:p>
            <a:pPr lvl="1"/>
            <a:r>
              <a:rPr lang="en-US" sz="2600" dirty="0" smtClean="0"/>
              <a:t>Findings showed strong similarities in risk factors: hyperactivity and conduct disorder.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40137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2980" y="134528"/>
            <a:ext cx="6356555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What about Low-/Middle-Income Countries?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Defined by The World Bank as having low income (LI: those </a:t>
            </a:r>
            <a:r>
              <a:rPr lang="en-US" dirty="0"/>
              <a:t>with a GNI per capita of </a:t>
            </a:r>
            <a:r>
              <a:rPr lang="en-US" dirty="0" smtClean="0"/>
              <a:t>&gt;$1,005; LMI: $</a:t>
            </a:r>
            <a:r>
              <a:rPr lang="en-US" dirty="0"/>
              <a:t>1,006 - $3,955 (high income $12,236+).</a:t>
            </a:r>
          </a:p>
          <a:p>
            <a:r>
              <a:rPr lang="en-US" dirty="0" smtClean="0"/>
              <a:t>Often referred to as developing countries.</a:t>
            </a:r>
          </a:p>
          <a:p>
            <a:r>
              <a:rPr lang="en-US" dirty="0" smtClean="0"/>
              <a:t>Several Latin American countries are LMIC: Bolivia, El Salvador, Guatemala, Honduras, Nicaragua. </a:t>
            </a:r>
          </a:p>
          <a:p>
            <a:r>
              <a:rPr lang="en-US" dirty="0" smtClean="0"/>
              <a:t>75-80% of the world’s population live in LMICs.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145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0" y="274638"/>
            <a:ext cx="6675120" cy="860742"/>
          </a:xfrm>
        </p:spPr>
        <p:txBody>
          <a:bodyPr/>
          <a:lstStyle/>
          <a:p>
            <a:r>
              <a:rPr lang="en-US" dirty="0" smtClean="0"/>
              <a:t>Risk Factors in LMICs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2060"/>
            <a:ext cx="8229600" cy="488410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Comparison of risk factors for crime using country-specific investigations.</a:t>
            </a:r>
          </a:p>
          <a:p>
            <a:r>
              <a:rPr lang="en-US" dirty="0" smtClean="0"/>
              <a:t>Many of the same risk factors for crime that emerge in HICs also emerge in LMICs:</a:t>
            </a:r>
          </a:p>
          <a:p>
            <a:pPr lvl="1"/>
            <a:r>
              <a:rPr lang="en-US" dirty="0" smtClean="0"/>
              <a:t>Prior aggression, poor self-control, authoritarian parenting, maternal smoking during pregnancy.</a:t>
            </a:r>
          </a:p>
          <a:p>
            <a:r>
              <a:rPr lang="en-US" dirty="0" smtClean="0"/>
              <a:t>Some unique differences including:</a:t>
            </a:r>
          </a:p>
          <a:p>
            <a:pPr lvl="1"/>
            <a:r>
              <a:rPr lang="en-US" dirty="0" smtClean="0"/>
              <a:t>Exposure to more extreme disadvantage in: socioeconomic status, educational attainment, health/nutrition.</a:t>
            </a:r>
          </a:p>
          <a:p>
            <a:pPr lvl="1"/>
            <a:r>
              <a:rPr lang="en-US" dirty="0" smtClean="0"/>
              <a:t>These exacerbate the individual- and family-level risk factors.</a:t>
            </a:r>
          </a:p>
          <a:p>
            <a:pPr lvl="1"/>
            <a:r>
              <a:rPr lang="en-US" dirty="0" smtClean="0"/>
              <a:t>Cultural/context-specific correlates: assimilation, ethnic identity, acculturation, different types of parenting styles more accepted in certain cultures (China, Latin America), civil conflict, and migration.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143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7920" y="160338"/>
            <a:ext cx="6591300" cy="837882"/>
          </a:xfrm>
        </p:spPr>
        <p:txBody>
          <a:bodyPr>
            <a:normAutofit/>
          </a:bodyPr>
          <a:lstStyle/>
          <a:p>
            <a:r>
              <a:rPr lang="en-US" dirty="0" smtClean="0"/>
              <a:t>Research and Policy Needs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Cross-national and cross-cultural longitudinal studies using many of the same measures, but also using some key context-specific measures.</a:t>
            </a:r>
          </a:p>
          <a:p>
            <a:pPr lvl="1"/>
            <a:r>
              <a:rPr lang="en-US" dirty="0" smtClean="0"/>
              <a:t>Pay attention to how structural factors may influence contextual, familial, and individual factors (drug trade, extreme poverty, child labor).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Policy</a:t>
            </a:r>
          </a:p>
          <a:p>
            <a:pPr lvl="1"/>
            <a:r>
              <a:rPr lang="en-US" dirty="0" smtClean="0"/>
              <a:t>Many of the same risk factors are translational around the world.</a:t>
            </a:r>
          </a:p>
          <a:p>
            <a:pPr lvl="1"/>
            <a:r>
              <a:rPr lang="en-US" dirty="0" smtClean="0"/>
              <a:t>Focus prevention and intervention strategies early in life.</a:t>
            </a:r>
          </a:p>
          <a:p>
            <a:pPr lvl="1"/>
            <a:r>
              <a:rPr lang="en-US" dirty="0" smtClean="0"/>
              <a:t>Early family/child-training programs show strong international effectiveness.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979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42160" y="129858"/>
            <a:ext cx="6758940" cy="906462"/>
          </a:xfrm>
        </p:spPr>
        <p:txBody>
          <a:bodyPr/>
          <a:lstStyle/>
          <a:p>
            <a:r>
              <a:rPr lang="en-US" dirty="0" smtClean="0"/>
              <a:t>A Peek at Homicide Rates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1530688"/>
              </p:ext>
            </p:extLst>
          </p:nvPr>
        </p:nvGraphicFramePr>
        <p:xfrm>
          <a:off x="358140" y="883920"/>
          <a:ext cx="48387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086357"/>
              </p:ext>
            </p:extLst>
          </p:nvPr>
        </p:nvGraphicFramePr>
        <p:xfrm>
          <a:off x="3749040" y="3619500"/>
          <a:ext cx="5052060" cy="3078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H="1">
            <a:off x="4876800" y="2484120"/>
            <a:ext cx="838200" cy="5486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038350"/>
            <a:ext cx="965200" cy="5791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8815" y="2628900"/>
            <a:ext cx="826770" cy="826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996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Differences…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 to a search for what types of risk factors may be leading to such distinctive trends.</a:t>
            </a:r>
          </a:p>
          <a:p>
            <a:r>
              <a:rPr lang="en-US" dirty="0" smtClean="0"/>
              <a:t>Structural differences</a:t>
            </a:r>
          </a:p>
          <a:p>
            <a:pPr lvl="1"/>
            <a:r>
              <a:rPr lang="en-US" dirty="0" smtClean="0"/>
              <a:t>Poverty, gangs, drugs, health/nutrition</a:t>
            </a:r>
            <a:endParaRPr lang="en-US" dirty="0"/>
          </a:p>
          <a:p>
            <a:r>
              <a:rPr lang="en-US" dirty="0" smtClean="0"/>
              <a:t>Individual and family differences</a:t>
            </a:r>
          </a:p>
          <a:p>
            <a:pPr lvl="1"/>
            <a:r>
              <a:rPr lang="en-US" dirty="0" smtClean="0"/>
              <a:t>Family composition, schooling, self-control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508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Much research on main risk factors of </a:t>
            </a:r>
            <a:r>
              <a:rPr lang="en-US" dirty="0" smtClean="0"/>
              <a:t>delinquency.</a:t>
            </a:r>
            <a:endParaRPr lang="en-US" dirty="0"/>
          </a:p>
          <a:p>
            <a:r>
              <a:rPr lang="en-US" dirty="0"/>
              <a:t>Two limitations of this research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Lack </a:t>
            </a:r>
            <a:r>
              <a:rPr lang="en-US" dirty="0"/>
              <a:t>of attention to racial/ethnic differences in </a:t>
            </a:r>
            <a:r>
              <a:rPr lang="en-US" dirty="0" smtClean="0"/>
              <a:t>offending.</a:t>
            </a:r>
            <a:endParaRPr lang="en-US" dirty="0"/>
          </a:p>
          <a:p>
            <a:pPr marL="914400" lvl="1" indent="-514350">
              <a:buAutoNum type="arabicPeriod"/>
            </a:pPr>
            <a:r>
              <a:rPr lang="en-US" dirty="0"/>
              <a:t>Samples of non-offenders and general </a:t>
            </a:r>
            <a:r>
              <a:rPr lang="en-US" dirty="0" smtClean="0"/>
              <a:t>population.</a:t>
            </a:r>
            <a:endParaRPr lang="en-US" sz="1600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525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183198"/>
            <a:ext cx="6845710" cy="85312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Generalizability of Risk Factors for Crime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research focused on studies in high-income countries (HIC), such as the United States, Great Britain, Canada, and Australia.</a:t>
            </a:r>
          </a:p>
          <a:p>
            <a:r>
              <a:rPr lang="en-US" dirty="0" smtClean="0"/>
              <a:t>Much of this research has focused mainly on longitudinal studies of males, even fewer studies with females, and almost no comparisons across race/ethnicity, nations, and/or cultures.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551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860" y="175260"/>
            <a:ext cx="5996940" cy="93757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Key HIC Risk Factor Findings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2080"/>
            <a:ext cx="8229600" cy="472408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Individual-level</a:t>
            </a:r>
          </a:p>
          <a:p>
            <a:pPr lvl="1"/>
            <a:r>
              <a:rPr lang="en-US" dirty="0" smtClean="0"/>
              <a:t>Impulsivity</a:t>
            </a:r>
          </a:p>
          <a:p>
            <a:pPr lvl="1"/>
            <a:r>
              <a:rPr lang="en-US" dirty="0" smtClean="0"/>
              <a:t>Low achievement</a:t>
            </a:r>
          </a:p>
          <a:p>
            <a:pPr lvl="1"/>
            <a:r>
              <a:rPr lang="en-US" dirty="0" smtClean="0"/>
              <a:t>Conduct problems</a:t>
            </a:r>
            <a:endParaRPr lang="en-US" dirty="0"/>
          </a:p>
          <a:p>
            <a:r>
              <a:rPr lang="en-US" dirty="0" smtClean="0"/>
              <a:t>Family-level</a:t>
            </a:r>
          </a:p>
          <a:p>
            <a:pPr lvl="1"/>
            <a:r>
              <a:rPr lang="en-US" dirty="0" smtClean="0"/>
              <a:t>Poor supervision</a:t>
            </a:r>
          </a:p>
          <a:p>
            <a:pPr lvl="1"/>
            <a:r>
              <a:rPr lang="en-US" dirty="0" smtClean="0"/>
              <a:t>Authoritative parenting</a:t>
            </a:r>
          </a:p>
          <a:p>
            <a:pPr lvl="1"/>
            <a:r>
              <a:rPr lang="en-US" dirty="0" smtClean="0"/>
              <a:t>Parental criminal/drug history</a:t>
            </a:r>
            <a:endParaRPr lang="en-US" dirty="0"/>
          </a:p>
          <a:p>
            <a:r>
              <a:rPr lang="en-US" dirty="0" smtClean="0"/>
              <a:t>Community-level</a:t>
            </a:r>
          </a:p>
          <a:p>
            <a:pPr lvl="1"/>
            <a:r>
              <a:rPr lang="en-US" dirty="0" smtClean="0"/>
              <a:t>Low socioeconomic status/poverty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417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780" y="274638"/>
            <a:ext cx="6256020" cy="952182"/>
          </a:xfrm>
        </p:spPr>
        <p:txBody>
          <a:bodyPr>
            <a:noAutofit/>
          </a:bodyPr>
          <a:lstStyle/>
          <a:p>
            <a:r>
              <a:rPr lang="en-US" sz="3600" dirty="0" smtClean="0"/>
              <a:t>Demographic Comparisons: Race/Ethnicity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More similarities than differences between whites and blacks, though level of risk factor tends to be higher among blacks than whites.</a:t>
            </a:r>
          </a:p>
          <a:p>
            <a:pPr lvl="1"/>
            <a:r>
              <a:rPr lang="en-US" dirty="0" smtClean="0"/>
              <a:t>Key difference is the community-level risk factor of concentrated poverty much more salient for blacks.</a:t>
            </a:r>
            <a:endParaRPr lang="en-US" dirty="0"/>
          </a:p>
          <a:p>
            <a:r>
              <a:rPr lang="en-US" dirty="0" smtClean="0"/>
              <a:t>In the few studies that compare Hispanics to whites and blacks, more similarities than differences, though some unique risk factors for Hispanics:</a:t>
            </a:r>
          </a:p>
          <a:p>
            <a:pPr lvl="1"/>
            <a:r>
              <a:rPr lang="en-US" dirty="0" smtClean="0"/>
              <a:t>Assimilation and acculturation (the two culture issue).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838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1240" y="274638"/>
            <a:ext cx="6842760" cy="921702"/>
          </a:xfrm>
        </p:spPr>
        <p:txBody>
          <a:bodyPr>
            <a:normAutofit fontScale="90000"/>
          </a:bodyPr>
          <a:lstStyle/>
          <a:p>
            <a:r>
              <a:rPr lang="en-US" sz="3400" dirty="0" smtClean="0"/>
              <a:t>Demographic Comparisons: Immigrants vs. Native-Born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9700"/>
            <a:ext cx="8229600" cy="47164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Almost no studies compare correlates of offending between Native-Born and first and second-generation immigrants.</a:t>
            </a:r>
          </a:p>
          <a:p>
            <a:r>
              <a:rPr lang="en-US" dirty="0" smtClean="0"/>
              <a:t>My research with Pathways to Desistance Study (serious juvenile offenders in Phoenix and Philadelphia).</a:t>
            </a:r>
          </a:p>
          <a:p>
            <a:pPr lvl="1"/>
            <a:r>
              <a:rPr lang="en-US" dirty="0"/>
              <a:t>Results show that first generation immigrants are less </a:t>
            </a:r>
            <a:r>
              <a:rPr lang="en-US" dirty="0" smtClean="0"/>
              <a:t>likely to </a:t>
            </a:r>
            <a:r>
              <a:rPr lang="en-US" dirty="0"/>
              <a:t>be involved in serious offending </a:t>
            </a:r>
            <a:r>
              <a:rPr lang="en-US" dirty="0" smtClean="0"/>
              <a:t>and </a:t>
            </a:r>
            <a:r>
              <a:rPr lang="en-US" dirty="0"/>
              <a:t>appear to </a:t>
            </a:r>
            <a:r>
              <a:rPr lang="en-US" dirty="0" smtClean="0"/>
              <a:t>desist </a:t>
            </a:r>
            <a:r>
              <a:rPr lang="en-US" dirty="0"/>
              <a:t>much more quickly than their </a:t>
            </a:r>
            <a:r>
              <a:rPr lang="en-US" dirty="0" smtClean="0"/>
              <a:t>peers.</a:t>
            </a:r>
          </a:p>
          <a:p>
            <a:pPr lvl="1"/>
            <a:r>
              <a:rPr lang="en-US" dirty="0" smtClean="0"/>
              <a:t>Low assimilation (high ethnic identity) and </a:t>
            </a:r>
            <a:r>
              <a:rPr lang="en-US" dirty="0"/>
              <a:t>neighborhood disadvantage operate </a:t>
            </a:r>
            <a:r>
              <a:rPr lang="en-US" dirty="0" smtClean="0"/>
              <a:t>in unique </a:t>
            </a:r>
            <a:r>
              <a:rPr lang="en-US" dirty="0"/>
              <a:t>ways across generational status and relate to </a:t>
            </a:r>
            <a:r>
              <a:rPr lang="en-US" dirty="0" smtClean="0"/>
              <a:t>different offending styles with offending highest for second-generation youth.</a:t>
            </a:r>
          </a:p>
        </p:txBody>
      </p:sp>
    </p:spTree>
    <p:extLst>
      <p:ext uri="{BB962C8B-B14F-4D97-AF65-F5344CB8AC3E}">
        <p14:creationId xmlns:p14="http://schemas.microsoft.com/office/powerpoint/2010/main" val="39443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1720" y="274638"/>
            <a:ext cx="6355080" cy="87598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Demographic Comparisons: Sex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Surprisingly few longitudinal studies examining sex differences in risk factors for offending.</a:t>
            </a:r>
          </a:p>
          <a:p>
            <a:r>
              <a:rPr lang="en-US" dirty="0" smtClean="0"/>
              <a:t>Existing studies show many similarities, including impulsivity, poor parenting, delinquent peers.</a:t>
            </a:r>
          </a:p>
          <a:p>
            <a:r>
              <a:rPr lang="en-US" dirty="0" smtClean="0"/>
              <a:t>Studies pointing to differences indicate that females experience more (sexual) abuse and  exposure to older male youth increases females’ risk of offending and victimization.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348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854</Words>
  <Application>Microsoft Office PowerPoint</Application>
  <PresentationFormat>On-screen Show (4:3)</PresentationFormat>
  <Paragraphs>83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Key Cross-National and Cross-Cultural Risk Factors for Offending</vt:lpstr>
      <vt:lpstr>A Peek at Homicide Rates</vt:lpstr>
      <vt:lpstr>Big Differences…</vt:lpstr>
      <vt:lpstr>Background</vt:lpstr>
      <vt:lpstr>Generalizability of Risk Factors for Crime</vt:lpstr>
      <vt:lpstr>Key HIC Risk Factor Findings</vt:lpstr>
      <vt:lpstr>Demographic Comparisons: Race/Ethnicity</vt:lpstr>
      <vt:lpstr>Demographic Comparisons: Immigrants vs. Native-Born</vt:lpstr>
      <vt:lpstr>Demographic Comparisons: Sex</vt:lpstr>
      <vt:lpstr>What about country to country comparisons?</vt:lpstr>
      <vt:lpstr>What about Low-/Middle-Income Countries?</vt:lpstr>
      <vt:lpstr>Risk Factors in LMICs</vt:lpstr>
      <vt:lpstr>Research and Policy Needs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lxe072000</dc:creator>
  <cp:lastModifiedBy>Piquero, Alex</cp:lastModifiedBy>
  <cp:revision>68</cp:revision>
  <dcterms:created xsi:type="dcterms:W3CDTF">2011-08-25T15:49:05Z</dcterms:created>
  <dcterms:modified xsi:type="dcterms:W3CDTF">2018-04-09T14:20:07Z</dcterms:modified>
</cp:coreProperties>
</file>