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 id="2147483673" r:id="rId2"/>
    <p:sldMasterId id="2147483687" r:id="rId3"/>
  </p:sldMasterIdLst>
  <p:notesMasterIdLst>
    <p:notesMasterId r:id="rId14"/>
  </p:notesMasterIdLst>
  <p:handoutMasterIdLst>
    <p:handoutMasterId r:id="rId15"/>
  </p:handoutMasterIdLst>
  <p:sldIdLst>
    <p:sldId id="409" r:id="rId4"/>
    <p:sldId id="419" r:id="rId5"/>
    <p:sldId id="420" r:id="rId6"/>
    <p:sldId id="422" r:id="rId7"/>
    <p:sldId id="415" r:id="rId8"/>
    <p:sldId id="413" r:id="rId9"/>
    <p:sldId id="406" r:id="rId10"/>
    <p:sldId id="407" r:id="rId11"/>
    <p:sldId id="418" r:id="rId12"/>
    <p:sldId id="417" r:id="rId13"/>
  </p:sldIdLst>
  <p:sldSz cx="9144000" cy="6858000" type="screen4x3"/>
  <p:notesSz cx="6950075" cy="9236075"/>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90033"/>
    <a:srgbClr val="CCFFFF"/>
    <a:srgbClr val="669900"/>
    <a:srgbClr val="339933"/>
    <a:srgbClr val="99CC00"/>
    <a:srgbClr val="FFCCCC"/>
    <a:srgbClr val="FFCCFF"/>
    <a:srgbClr val="FF99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67" d="100"/>
          <a:sy n="67" d="100"/>
        </p:scale>
        <p:origin x="1392" y="48"/>
      </p:cViewPr>
      <p:guideLst>
        <p:guide orient="horz" pos="2160"/>
        <p:guide pos="2880"/>
      </p:guideLst>
    </p:cSldViewPr>
  </p:slideViewPr>
  <p:notesTextViewPr>
    <p:cViewPr>
      <p:scale>
        <a:sx n="100" d="100"/>
        <a:sy n="100" d="100"/>
      </p:scale>
      <p:origin x="0" y="0"/>
    </p:cViewPr>
  </p:notesTextViewPr>
  <p:notesViewPr>
    <p:cSldViewPr>
      <p:cViewPr varScale="1">
        <p:scale>
          <a:sx n="37" d="100"/>
          <a:sy n="37" d="100"/>
        </p:scale>
        <p:origin x="196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F4EA7D3-90B7-495B-9408-B0B6DD2321DE}" type="datetimeFigureOut">
              <a:rPr lang="en-US" smtClean="0"/>
              <a:pPr/>
              <a:t>4/10/2018</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6EFD51E1-C395-4E4D-8355-57633C2FF9DE}" type="slidenum">
              <a:rPr lang="en-US" smtClean="0"/>
              <a:pPr/>
              <a:t>‹#›</a:t>
            </a:fld>
            <a:endParaRPr lang="en-US" dirty="0"/>
          </a:p>
        </p:txBody>
      </p:sp>
    </p:spTree>
    <p:extLst>
      <p:ext uri="{BB962C8B-B14F-4D97-AF65-F5344CB8AC3E}">
        <p14:creationId xmlns:p14="http://schemas.microsoft.com/office/powerpoint/2010/main" val="3407614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b="0" smtClean="0">
                <a:latin typeface="Arial" charset="0"/>
              </a:defRPr>
            </a:lvl1pPr>
          </a:lstStyle>
          <a:p>
            <a:pPr>
              <a:defRPr/>
            </a:pPr>
            <a:endParaRPr lang="en-US" dirty="0"/>
          </a:p>
        </p:txBody>
      </p:sp>
      <p:sp>
        <p:nvSpPr>
          <p:cNvPr id="80899" name="Rectangle 3"/>
          <p:cNvSpPr>
            <a:spLocks noGrp="1" noChangeArrowheads="1"/>
          </p:cNvSpPr>
          <p:nvPr>
            <p:ph type="dt"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b="0" smtClean="0">
                <a:latin typeface="Arial"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b="0" smtClean="0">
                <a:latin typeface="Arial" charset="0"/>
              </a:defRPr>
            </a:lvl1pPr>
          </a:lstStyle>
          <a:p>
            <a:pPr>
              <a:defRPr/>
            </a:pPr>
            <a:endParaRPr lang="en-US" dirty="0"/>
          </a:p>
        </p:txBody>
      </p:sp>
      <p:sp>
        <p:nvSpPr>
          <p:cNvPr id="80903" name="Rectangle 7"/>
          <p:cNvSpPr>
            <a:spLocks noGrp="1" noChangeArrowheads="1"/>
          </p:cNvSpPr>
          <p:nvPr>
            <p:ph type="sldNum" sz="quarter" idx="5"/>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b="0" smtClean="0">
                <a:latin typeface="Arial" charset="0"/>
              </a:defRPr>
            </a:lvl1pPr>
          </a:lstStyle>
          <a:p>
            <a:pPr>
              <a:defRPr/>
            </a:pPr>
            <a:fld id="{9B998B8C-8C88-4317-9C1B-8C58316AF77A}" type="slidenum">
              <a:rPr lang="en-US"/>
              <a:pPr>
                <a:defRPr/>
              </a:pPr>
              <a:t>‹#›</a:t>
            </a:fld>
            <a:endParaRPr lang="en-US" dirty="0"/>
          </a:p>
        </p:txBody>
      </p:sp>
    </p:spTree>
    <p:extLst>
      <p:ext uri="{BB962C8B-B14F-4D97-AF65-F5344CB8AC3E}">
        <p14:creationId xmlns:p14="http://schemas.microsoft.com/office/powerpoint/2010/main" val="250363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B96F6988-7AB5-4BDA-934C-8BEC6C452A99}" type="slidenum">
              <a:rPr lang="en-US"/>
              <a:pPr/>
              <a:t>1</a:t>
            </a:fld>
            <a:endParaRPr lang="en-US"/>
          </a:p>
        </p:txBody>
      </p:sp>
    </p:spTree>
    <p:extLst>
      <p:ext uri="{BB962C8B-B14F-4D97-AF65-F5344CB8AC3E}">
        <p14:creationId xmlns:p14="http://schemas.microsoft.com/office/powerpoint/2010/main" val="324359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C24DA7F7-9B69-4D79-85E7-4517E93A744F}" type="slidenum">
              <a:rPr lang="en-US"/>
              <a:pPr/>
              <a:t>2</a:t>
            </a:fld>
            <a:endParaRPr lang="en-US"/>
          </a:p>
        </p:txBody>
      </p:sp>
    </p:spTree>
    <p:extLst>
      <p:ext uri="{BB962C8B-B14F-4D97-AF65-F5344CB8AC3E}">
        <p14:creationId xmlns:p14="http://schemas.microsoft.com/office/powerpoint/2010/main" val="416104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2BF782F-4222-40AD-BC4E-EB32C5EE225C}" type="slidenum">
              <a:rPr lang="en-US"/>
              <a:pPr/>
              <a:t>3</a:t>
            </a:fld>
            <a:endParaRPr lang="en-US"/>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9F6E15E-9E49-49A0-9B6D-D77BFD2B579E}" type="slidenum">
              <a:rPr lang="en-US" sz="1200" b="0">
                <a:latin typeface="Arial" charset="0"/>
              </a:rPr>
              <a:pPr algn="r"/>
              <a:t>3</a:t>
            </a:fld>
            <a:endParaRPr lang="en-US" sz="1200" b="0">
              <a:latin typeface="Arial"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extLst>
      <p:ext uri="{BB962C8B-B14F-4D97-AF65-F5344CB8AC3E}">
        <p14:creationId xmlns:p14="http://schemas.microsoft.com/office/powerpoint/2010/main" val="350728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9CBD2735-CA26-43DF-8F69-2995004D19C9}" type="slidenum">
              <a:rPr lang="en-US"/>
              <a:pPr/>
              <a:t>4</a:t>
            </a:fld>
            <a:endParaRPr lang="en-US"/>
          </a:p>
        </p:txBody>
      </p:sp>
    </p:spTree>
    <p:extLst>
      <p:ext uri="{BB962C8B-B14F-4D97-AF65-F5344CB8AC3E}">
        <p14:creationId xmlns:p14="http://schemas.microsoft.com/office/powerpoint/2010/main" val="1378577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BigSun1"/>
          <p:cNvPicPr>
            <a:picLocks noChangeAspect="1" noChangeArrowheads="1"/>
          </p:cNvPicPr>
          <p:nvPr/>
        </p:nvPicPr>
        <p:blipFill>
          <a:blip r:embed="rId2" cstate="print"/>
          <a:srcRect/>
          <a:stretch>
            <a:fillRect/>
          </a:stretch>
        </p:blipFill>
        <p:spPr bwMode="auto">
          <a:xfrm>
            <a:off x="3175" y="3175"/>
            <a:ext cx="9140825" cy="6854825"/>
          </a:xfrm>
          <a:prstGeom prst="rect">
            <a:avLst/>
          </a:prstGeom>
          <a:noFill/>
          <a:ln w="9525">
            <a:noFill/>
            <a:miter lim="800000"/>
            <a:headEnd/>
            <a:tailEnd/>
          </a:ln>
        </p:spPr>
      </p:pic>
      <p:sp>
        <p:nvSpPr>
          <p:cNvPr id="5123" name="Rectangle 3"/>
          <p:cNvSpPr>
            <a:spLocks noGrp="1" noChangeArrowheads="1"/>
          </p:cNvSpPr>
          <p:nvPr>
            <p:ph type="ctrTitle"/>
          </p:nvPr>
        </p:nvSpPr>
        <p:spPr>
          <a:xfrm>
            <a:off x="685800" y="1958975"/>
            <a:ext cx="7772400" cy="1470025"/>
          </a:xfrm>
        </p:spPr>
        <p:txBody>
          <a:bodyPr/>
          <a:lstStyle>
            <a:lvl1pPr algn="ctr">
              <a:defRPr sz="4000"/>
            </a:lvl1pPr>
          </a:lstStyle>
          <a:p>
            <a:r>
              <a:rPr lang="en-US"/>
              <a:t>Click to edit Master title style</a:t>
            </a:r>
          </a:p>
        </p:txBody>
      </p:sp>
      <p:sp>
        <p:nvSpPr>
          <p:cNvPr id="5124" name="Rectangle 4"/>
          <p:cNvSpPr>
            <a:spLocks noGrp="1" noChangeArrowheads="1"/>
          </p:cNvSpPr>
          <p:nvPr>
            <p:ph type="subTitle" idx="1"/>
          </p:nvPr>
        </p:nvSpPr>
        <p:spPr>
          <a:xfrm>
            <a:off x="1371600" y="3733800"/>
            <a:ext cx="6400800" cy="1447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ftr" sz="quarter" idx="10"/>
          </p:nvPr>
        </p:nvSpPr>
        <p:spPr>
          <a:xfrm>
            <a:off x="1371600" y="6477000"/>
            <a:ext cx="6477000" cy="244475"/>
          </a:xfrm>
        </p:spPr>
        <p:txBody>
          <a:bodyPr/>
          <a:lstStyle>
            <a:lvl1pPr algn="ctr">
              <a:defRPr sz="1200" smtClean="0">
                <a:solidFill>
                  <a:schemeClr val="tx1"/>
                </a:solidFill>
              </a:defRPr>
            </a:lvl1pPr>
          </a:lstStyle>
          <a:p>
            <a:pPr>
              <a:defRPr/>
            </a:pPr>
            <a:r>
              <a:rPr lang="en-US" dirty="0"/>
              <a:t>Center for Violence Prevention and Community Safety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3213"/>
            <a:ext cx="1866900" cy="5792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3213"/>
            <a:ext cx="5448300" cy="579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 descr="BigSun1"/>
          <p:cNvPicPr>
            <a:picLocks noChangeAspect="1" noChangeArrowheads="1"/>
          </p:cNvPicPr>
          <p:nvPr/>
        </p:nvPicPr>
        <p:blipFill>
          <a:blip r:embed="rId2" cstate="print"/>
          <a:srcRect/>
          <a:stretch>
            <a:fillRect/>
          </a:stretch>
        </p:blipFill>
        <p:spPr bwMode="auto">
          <a:xfrm>
            <a:off x="3175" y="3175"/>
            <a:ext cx="9140825" cy="6854825"/>
          </a:xfrm>
          <a:prstGeom prst="rect">
            <a:avLst/>
          </a:prstGeom>
          <a:noFill/>
          <a:ln w="9525">
            <a:noFill/>
            <a:miter lim="800000"/>
            <a:headEnd/>
            <a:tailEnd/>
          </a:ln>
        </p:spPr>
      </p:pic>
      <p:sp>
        <p:nvSpPr>
          <p:cNvPr id="5123" name="Rectangle 3"/>
          <p:cNvSpPr>
            <a:spLocks noGrp="1" noChangeArrowheads="1"/>
          </p:cNvSpPr>
          <p:nvPr>
            <p:ph type="ctrTitle"/>
          </p:nvPr>
        </p:nvSpPr>
        <p:spPr>
          <a:xfrm>
            <a:off x="685800" y="1958975"/>
            <a:ext cx="7772400" cy="1470025"/>
          </a:xfrm>
        </p:spPr>
        <p:txBody>
          <a:bodyPr/>
          <a:lstStyle>
            <a:lvl1pPr algn="ctr">
              <a:defRPr sz="4000"/>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1371600" y="3733800"/>
            <a:ext cx="6400800" cy="1447800"/>
          </a:xfrm>
        </p:spPr>
        <p:txBody>
          <a:bodyPr/>
          <a:lstStyle>
            <a:lvl1pPr marL="0" indent="0" algn="ctr">
              <a:defRPr/>
            </a:lvl1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1371600" y="6477000"/>
            <a:ext cx="6477000" cy="244475"/>
          </a:xfrm>
        </p:spPr>
        <p:txBody>
          <a:bodyPr/>
          <a:lstStyle>
            <a:lvl1pPr algn="ctr">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152346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8630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37054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176338"/>
            <a:ext cx="36576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176338"/>
            <a:ext cx="36576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2359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40519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495016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85886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7038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30887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938442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3213"/>
            <a:ext cx="1866900" cy="5792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3213"/>
            <a:ext cx="5448300" cy="579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5532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303213"/>
            <a:ext cx="7467600" cy="579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681540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3213"/>
            <a:ext cx="74676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176338"/>
            <a:ext cx="3657600" cy="4919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176338"/>
            <a:ext cx="3657600" cy="4919662"/>
          </a:xfrm>
        </p:spPr>
        <p:txBody>
          <a:bodyPr/>
          <a:lstStyle/>
          <a:p>
            <a:pPr lvl="0"/>
            <a:r>
              <a:rPr lang="en-US" noProof="0" dirty="0" smtClean="0"/>
              <a:t>Click icon to add clip art</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514558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 descr="BigSun1"/>
          <p:cNvPicPr>
            <a:picLocks noChangeAspect="1" noChangeArrowheads="1"/>
          </p:cNvPicPr>
          <p:nvPr/>
        </p:nvPicPr>
        <p:blipFill>
          <a:blip r:embed="rId2" cstate="print"/>
          <a:srcRect/>
          <a:stretch>
            <a:fillRect/>
          </a:stretch>
        </p:blipFill>
        <p:spPr bwMode="auto">
          <a:xfrm>
            <a:off x="3175" y="3175"/>
            <a:ext cx="9140825" cy="6854825"/>
          </a:xfrm>
          <a:prstGeom prst="rect">
            <a:avLst/>
          </a:prstGeom>
          <a:noFill/>
          <a:ln w="9525">
            <a:noFill/>
            <a:miter lim="800000"/>
            <a:headEnd/>
            <a:tailEnd/>
          </a:ln>
        </p:spPr>
      </p:pic>
      <p:sp>
        <p:nvSpPr>
          <p:cNvPr id="5123" name="Rectangle 3"/>
          <p:cNvSpPr>
            <a:spLocks noGrp="1" noChangeArrowheads="1"/>
          </p:cNvSpPr>
          <p:nvPr>
            <p:ph type="ctrTitle"/>
          </p:nvPr>
        </p:nvSpPr>
        <p:spPr>
          <a:xfrm>
            <a:off x="685800" y="1958975"/>
            <a:ext cx="7772400" cy="1470025"/>
          </a:xfrm>
        </p:spPr>
        <p:txBody>
          <a:bodyPr/>
          <a:lstStyle>
            <a:lvl1pPr algn="ctr">
              <a:defRPr sz="4000"/>
            </a:lvl1pPr>
          </a:lstStyle>
          <a:p>
            <a:r>
              <a:rPr lang="en-US"/>
              <a:t>Click to edit Master title style</a:t>
            </a:r>
          </a:p>
        </p:txBody>
      </p:sp>
      <p:sp>
        <p:nvSpPr>
          <p:cNvPr id="5124" name="Rectangle 4"/>
          <p:cNvSpPr>
            <a:spLocks noGrp="1" noChangeArrowheads="1"/>
          </p:cNvSpPr>
          <p:nvPr>
            <p:ph type="subTitle" idx="1"/>
          </p:nvPr>
        </p:nvSpPr>
        <p:spPr>
          <a:xfrm>
            <a:off x="1371600" y="3733800"/>
            <a:ext cx="6400800" cy="1447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ftr" sz="quarter" idx="10"/>
          </p:nvPr>
        </p:nvSpPr>
        <p:spPr>
          <a:xfrm>
            <a:off x="1371600" y="6477000"/>
            <a:ext cx="6477000" cy="244475"/>
          </a:xfrm>
        </p:spPr>
        <p:txBody>
          <a:bodyPr/>
          <a:lstStyle>
            <a:lvl1pPr algn="ctr">
              <a:defRPr sz="1200" smtClean="0">
                <a:solidFill>
                  <a:schemeClr val="tx1"/>
                </a:solidFill>
              </a:defRPr>
            </a:lvl1pPr>
          </a:lstStyle>
          <a:p>
            <a:pPr>
              <a:defRPr/>
            </a:pPr>
            <a:r>
              <a:rPr lang="en-US" dirty="0">
                <a:solidFill>
                  <a:srgbClr val="000000"/>
                </a:solidFill>
              </a:rPr>
              <a:t>Center for Violence Prevention and Community Safety</a:t>
            </a:r>
          </a:p>
        </p:txBody>
      </p:sp>
    </p:spTree>
    <p:extLst>
      <p:ext uri="{BB962C8B-B14F-4D97-AF65-F5344CB8AC3E}">
        <p14:creationId xmlns:p14="http://schemas.microsoft.com/office/powerpoint/2010/main" val="1810673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extLst>
      <p:ext uri="{BB962C8B-B14F-4D97-AF65-F5344CB8AC3E}">
        <p14:creationId xmlns:p14="http://schemas.microsoft.com/office/powerpoint/2010/main" val="16782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extLst>
      <p:ext uri="{BB962C8B-B14F-4D97-AF65-F5344CB8AC3E}">
        <p14:creationId xmlns:p14="http://schemas.microsoft.com/office/powerpoint/2010/main" val="1459173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176338"/>
            <a:ext cx="36576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176338"/>
            <a:ext cx="36576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extLst>
      <p:ext uri="{BB962C8B-B14F-4D97-AF65-F5344CB8AC3E}">
        <p14:creationId xmlns:p14="http://schemas.microsoft.com/office/powerpoint/2010/main" val="4087581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extLst>
      <p:ext uri="{BB962C8B-B14F-4D97-AF65-F5344CB8AC3E}">
        <p14:creationId xmlns:p14="http://schemas.microsoft.com/office/powerpoint/2010/main" val="285007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extLst>
      <p:ext uri="{BB962C8B-B14F-4D97-AF65-F5344CB8AC3E}">
        <p14:creationId xmlns:p14="http://schemas.microsoft.com/office/powerpoint/2010/main" val="4208818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extLst>
      <p:ext uri="{BB962C8B-B14F-4D97-AF65-F5344CB8AC3E}">
        <p14:creationId xmlns:p14="http://schemas.microsoft.com/office/powerpoint/2010/main" val="1727333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extLst>
      <p:ext uri="{BB962C8B-B14F-4D97-AF65-F5344CB8AC3E}">
        <p14:creationId xmlns:p14="http://schemas.microsoft.com/office/powerpoint/2010/main" val="1349258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extLst>
      <p:ext uri="{BB962C8B-B14F-4D97-AF65-F5344CB8AC3E}">
        <p14:creationId xmlns:p14="http://schemas.microsoft.com/office/powerpoint/2010/main" val="1750307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extLst>
      <p:ext uri="{BB962C8B-B14F-4D97-AF65-F5344CB8AC3E}">
        <p14:creationId xmlns:p14="http://schemas.microsoft.com/office/powerpoint/2010/main" val="1241325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3213"/>
            <a:ext cx="1866900" cy="5792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3213"/>
            <a:ext cx="5448300" cy="579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extLst>
      <p:ext uri="{BB962C8B-B14F-4D97-AF65-F5344CB8AC3E}">
        <p14:creationId xmlns:p14="http://schemas.microsoft.com/office/powerpoint/2010/main" val="20372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176338"/>
            <a:ext cx="36576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176338"/>
            <a:ext cx="36576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Center for Violence Prevention and Community Safety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303213"/>
            <a:ext cx="7467600" cy="763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219200" y="1176338"/>
            <a:ext cx="7467600" cy="491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1219200" y="6248400"/>
            <a:ext cx="647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i="1" smtClean="0">
                <a:solidFill>
                  <a:srgbClr val="990033"/>
                </a:solidFill>
                <a:latin typeface="+mn-lt"/>
              </a:defRPr>
            </a:lvl1pPr>
          </a:lstStyle>
          <a:p>
            <a:pPr>
              <a:defRPr/>
            </a:pPr>
            <a:r>
              <a:rPr lang="en-US" dirty="0"/>
              <a:t>Center for Violence Prevention and Community Safety</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0" fontAlgn="base" hangingPunct="0">
        <a:lnSpc>
          <a:spcPct val="90000"/>
        </a:lnSpc>
        <a:spcBef>
          <a:spcPct val="0"/>
        </a:spcBef>
        <a:spcAft>
          <a:spcPct val="0"/>
        </a:spcAft>
        <a:defRPr sz="3200" b="1">
          <a:solidFill>
            <a:srgbClr val="990033"/>
          </a:solidFill>
          <a:latin typeface="+mj-lt"/>
          <a:ea typeface="+mj-ea"/>
          <a:cs typeface="+mj-cs"/>
        </a:defRPr>
      </a:lvl1pPr>
      <a:lvl2pPr algn="l" rtl="0" eaLnBrk="0" fontAlgn="base" hangingPunct="0">
        <a:lnSpc>
          <a:spcPct val="90000"/>
        </a:lnSpc>
        <a:spcBef>
          <a:spcPct val="0"/>
        </a:spcBef>
        <a:spcAft>
          <a:spcPct val="0"/>
        </a:spcAft>
        <a:defRPr sz="3200" b="1">
          <a:solidFill>
            <a:srgbClr val="990033"/>
          </a:solidFill>
          <a:latin typeface="Arial" charset="0"/>
        </a:defRPr>
      </a:lvl2pPr>
      <a:lvl3pPr algn="l" rtl="0" eaLnBrk="0" fontAlgn="base" hangingPunct="0">
        <a:lnSpc>
          <a:spcPct val="90000"/>
        </a:lnSpc>
        <a:spcBef>
          <a:spcPct val="0"/>
        </a:spcBef>
        <a:spcAft>
          <a:spcPct val="0"/>
        </a:spcAft>
        <a:defRPr sz="3200" b="1">
          <a:solidFill>
            <a:srgbClr val="990033"/>
          </a:solidFill>
          <a:latin typeface="Arial" charset="0"/>
        </a:defRPr>
      </a:lvl3pPr>
      <a:lvl4pPr algn="l" rtl="0" eaLnBrk="0" fontAlgn="base" hangingPunct="0">
        <a:lnSpc>
          <a:spcPct val="90000"/>
        </a:lnSpc>
        <a:spcBef>
          <a:spcPct val="0"/>
        </a:spcBef>
        <a:spcAft>
          <a:spcPct val="0"/>
        </a:spcAft>
        <a:defRPr sz="3200" b="1">
          <a:solidFill>
            <a:srgbClr val="990033"/>
          </a:solidFill>
          <a:latin typeface="Arial" charset="0"/>
        </a:defRPr>
      </a:lvl4pPr>
      <a:lvl5pPr algn="l" rtl="0" eaLnBrk="0" fontAlgn="base" hangingPunct="0">
        <a:lnSpc>
          <a:spcPct val="90000"/>
        </a:lnSpc>
        <a:spcBef>
          <a:spcPct val="0"/>
        </a:spcBef>
        <a:spcAft>
          <a:spcPct val="0"/>
        </a:spcAft>
        <a:defRPr sz="3200" b="1">
          <a:solidFill>
            <a:srgbClr val="990033"/>
          </a:solidFill>
          <a:latin typeface="Arial" charset="0"/>
        </a:defRPr>
      </a:lvl5pPr>
      <a:lvl6pPr marL="457200" algn="l" rtl="0" fontAlgn="base">
        <a:lnSpc>
          <a:spcPct val="90000"/>
        </a:lnSpc>
        <a:spcBef>
          <a:spcPct val="0"/>
        </a:spcBef>
        <a:spcAft>
          <a:spcPct val="0"/>
        </a:spcAft>
        <a:defRPr sz="3200" b="1">
          <a:solidFill>
            <a:srgbClr val="990033"/>
          </a:solidFill>
          <a:latin typeface="Arial" charset="0"/>
        </a:defRPr>
      </a:lvl6pPr>
      <a:lvl7pPr marL="914400" algn="l" rtl="0" fontAlgn="base">
        <a:lnSpc>
          <a:spcPct val="90000"/>
        </a:lnSpc>
        <a:spcBef>
          <a:spcPct val="0"/>
        </a:spcBef>
        <a:spcAft>
          <a:spcPct val="0"/>
        </a:spcAft>
        <a:defRPr sz="3200" b="1">
          <a:solidFill>
            <a:srgbClr val="990033"/>
          </a:solidFill>
          <a:latin typeface="Arial" charset="0"/>
        </a:defRPr>
      </a:lvl7pPr>
      <a:lvl8pPr marL="1371600" algn="l" rtl="0" fontAlgn="base">
        <a:lnSpc>
          <a:spcPct val="90000"/>
        </a:lnSpc>
        <a:spcBef>
          <a:spcPct val="0"/>
        </a:spcBef>
        <a:spcAft>
          <a:spcPct val="0"/>
        </a:spcAft>
        <a:defRPr sz="3200" b="1">
          <a:solidFill>
            <a:srgbClr val="990033"/>
          </a:solidFill>
          <a:latin typeface="Arial" charset="0"/>
        </a:defRPr>
      </a:lvl8pPr>
      <a:lvl9pPr marL="1828800" algn="l" rtl="0" fontAlgn="base">
        <a:lnSpc>
          <a:spcPct val="90000"/>
        </a:lnSpc>
        <a:spcBef>
          <a:spcPct val="0"/>
        </a:spcBef>
        <a:spcAft>
          <a:spcPct val="0"/>
        </a:spcAft>
        <a:defRPr sz="3200" b="1">
          <a:solidFill>
            <a:srgbClr val="990033"/>
          </a:solidFill>
          <a:latin typeface="Arial" charset="0"/>
        </a:defRPr>
      </a:lvl9pPr>
    </p:titleStyle>
    <p:bodyStyle>
      <a:lvl1pPr marL="241300" indent="-241300" algn="l" rtl="0" eaLnBrk="0" fontAlgn="base" hangingPunct="0">
        <a:spcBef>
          <a:spcPct val="20000"/>
        </a:spcBef>
        <a:spcAft>
          <a:spcPct val="0"/>
        </a:spcAft>
        <a:buClr>
          <a:srgbClr val="FFCC00"/>
        </a:buClr>
        <a:buSzPct val="110000"/>
        <a:buFont typeface="Wingdings" pitchFamily="2" charset="2"/>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303213"/>
            <a:ext cx="7467600" cy="763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19200" y="1176338"/>
            <a:ext cx="7467600" cy="491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1219200" y="6248400"/>
            <a:ext cx="647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600" b="1" i="1">
                <a:solidFill>
                  <a:srgbClr val="990033"/>
                </a:solidFill>
                <a:latin typeface="+mn-lt"/>
              </a:defRPr>
            </a:lvl1pPr>
          </a:lstStyle>
          <a:p>
            <a:pPr>
              <a:defRPr/>
            </a:pPr>
            <a:endParaRPr lang="en-US" dirty="0">
              <a:cs typeface="Arial" charset="0"/>
            </a:endParaRPr>
          </a:p>
        </p:txBody>
      </p:sp>
    </p:spTree>
    <p:extLst>
      <p:ext uri="{BB962C8B-B14F-4D97-AF65-F5344CB8AC3E}">
        <p14:creationId xmlns:p14="http://schemas.microsoft.com/office/powerpoint/2010/main" val="422426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rtl="0" eaLnBrk="0" fontAlgn="base" hangingPunct="0">
        <a:lnSpc>
          <a:spcPct val="90000"/>
        </a:lnSpc>
        <a:spcBef>
          <a:spcPct val="0"/>
        </a:spcBef>
        <a:spcAft>
          <a:spcPct val="0"/>
        </a:spcAft>
        <a:defRPr sz="3200" b="1">
          <a:solidFill>
            <a:srgbClr val="990033"/>
          </a:solidFill>
          <a:latin typeface="+mj-lt"/>
          <a:ea typeface="+mj-ea"/>
          <a:cs typeface="+mj-cs"/>
        </a:defRPr>
      </a:lvl1pPr>
      <a:lvl2pPr algn="l" rtl="0" eaLnBrk="0" fontAlgn="base" hangingPunct="0">
        <a:lnSpc>
          <a:spcPct val="90000"/>
        </a:lnSpc>
        <a:spcBef>
          <a:spcPct val="0"/>
        </a:spcBef>
        <a:spcAft>
          <a:spcPct val="0"/>
        </a:spcAft>
        <a:defRPr sz="3200" b="1">
          <a:solidFill>
            <a:srgbClr val="990033"/>
          </a:solidFill>
          <a:latin typeface="Arial" charset="0"/>
        </a:defRPr>
      </a:lvl2pPr>
      <a:lvl3pPr algn="l" rtl="0" eaLnBrk="0" fontAlgn="base" hangingPunct="0">
        <a:lnSpc>
          <a:spcPct val="90000"/>
        </a:lnSpc>
        <a:spcBef>
          <a:spcPct val="0"/>
        </a:spcBef>
        <a:spcAft>
          <a:spcPct val="0"/>
        </a:spcAft>
        <a:defRPr sz="3200" b="1">
          <a:solidFill>
            <a:srgbClr val="990033"/>
          </a:solidFill>
          <a:latin typeface="Arial" charset="0"/>
        </a:defRPr>
      </a:lvl3pPr>
      <a:lvl4pPr algn="l" rtl="0" eaLnBrk="0" fontAlgn="base" hangingPunct="0">
        <a:lnSpc>
          <a:spcPct val="90000"/>
        </a:lnSpc>
        <a:spcBef>
          <a:spcPct val="0"/>
        </a:spcBef>
        <a:spcAft>
          <a:spcPct val="0"/>
        </a:spcAft>
        <a:defRPr sz="3200" b="1">
          <a:solidFill>
            <a:srgbClr val="990033"/>
          </a:solidFill>
          <a:latin typeface="Arial" charset="0"/>
        </a:defRPr>
      </a:lvl4pPr>
      <a:lvl5pPr algn="l" rtl="0" eaLnBrk="0" fontAlgn="base" hangingPunct="0">
        <a:lnSpc>
          <a:spcPct val="90000"/>
        </a:lnSpc>
        <a:spcBef>
          <a:spcPct val="0"/>
        </a:spcBef>
        <a:spcAft>
          <a:spcPct val="0"/>
        </a:spcAft>
        <a:defRPr sz="3200" b="1">
          <a:solidFill>
            <a:srgbClr val="990033"/>
          </a:solidFill>
          <a:latin typeface="Arial" charset="0"/>
        </a:defRPr>
      </a:lvl5pPr>
      <a:lvl6pPr marL="457200" algn="l" rtl="0" eaLnBrk="1" fontAlgn="base" hangingPunct="1">
        <a:lnSpc>
          <a:spcPct val="90000"/>
        </a:lnSpc>
        <a:spcBef>
          <a:spcPct val="0"/>
        </a:spcBef>
        <a:spcAft>
          <a:spcPct val="0"/>
        </a:spcAft>
        <a:defRPr sz="3200" b="1">
          <a:solidFill>
            <a:srgbClr val="990033"/>
          </a:solidFill>
          <a:latin typeface="Arial" charset="0"/>
        </a:defRPr>
      </a:lvl6pPr>
      <a:lvl7pPr marL="914400" algn="l" rtl="0" eaLnBrk="1" fontAlgn="base" hangingPunct="1">
        <a:lnSpc>
          <a:spcPct val="90000"/>
        </a:lnSpc>
        <a:spcBef>
          <a:spcPct val="0"/>
        </a:spcBef>
        <a:spcAft>
          <a:spcPct val="0"/>
        </a:spcAft>
        <a:defRPr sz="3200" b="1">
          <a:solidFill>
            <a:srgbClr val="990033"/>
          </a:solidFill>
          <a:latin typeface="Arial" charset="0"/>
        </a:defRPr>
      </a:lvl7pPr>
      <a:lvl8pPr marL="1371600" algn="l" rtl="0" eaLnBrk="1" fontAlgn="base" hangingPunct="1">
        <a:lnSpc>
          <a:spcPct val="90000"/>
        </a:lnSpc>
        <a:spcBef>
          <a:spcPct val="0"/>
        </a:spcBef>
        <a:spcAft>
          <a:spcPct val="0"/>
        </a:spcAft>
        <a:defRPr sz="3200" b="1">
          <a:solidFill>
            <a:srgbClr val="990033"/>
          </a:solidFill>
          <a:latin typeface="Arial" charset="0"/>
        </a:defRPr>
      </a:lvl8pPr>
      <a:lvl9pPr marL="1828800" algn="l" rtl="0" eaLnBrk="1" fontAlgn="base" hangingPunct="1">
        <a:lnSpc>
          <a:spcPct val="90000"/>
        </a:lnSpc>
        <a:spcBef>
          <a:spcPct val="0"/>
        </a:spcBef>
        <a:spcAft>
          <a:spcPct val="0"/>
        </a:spcAft>
        <a:defRPr sz="3200" b="1">
          <a:solidFill>
            <a:srgbClr val="990033"/>
          </a:solidFill>
          <a:latin typeface="Arial" charset="0"/>
        </a:defRPr>
      </a:lvl9pPr>
    </p:titleStyle>
    <p:bodyStyle>
      <a:lvl1pPr marL="241300" indent="-241300" algn="l" rtl="0" eaLnBrk="0" fontAlgn="base" hangingPunct="0">
        <a:spcBef>
          <a:spcPct val="20000"/>
        </a:spcBef>
        <a:spcAft>
          <a:spcPct val="0"/>
        </a:spcAft>
        <a:buClr>
          <a:srgbClr val="FFCC00"/>
        </a:buClr>
        <a:buSzPct val="110000"/>
        <a:buFont typeface="Wingdings" pitchFamily="2" charset="2"/>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eaLnBrk="1" fontAlgn="base" hangingPunct="1">
        <a:spcBef>
          <a:spcPct val="20000"/>
        </a:spcBef>
        <a:spcAft>
          <a:spcPct val="0"/>
        </a:spcAft>
        <a:buChar char="»"/>
        <a:defRPr sz="2000">
          <a:solidFill>
            <a:srgbClr val="5F5F5F"/>
          </a:solidFill>
          <a:latin typeface="+mn-lt"/>
        </a:defRPr>
      </a:lvl6pPr>
      <a:lvl7pPr marL="2971800" indent="-228600" algn="l" rtl="0" eaLnBrk="1" fontAlgn="base" hangingPunct="1">
        <a:spcBef>
          <a:spcPct val="20000"/>
        </a:spcBef>
        <a:spcAft>
          <a:spcPct val="0"/>
        </a:spcAft>
        <a:buChar char="»"/>
        <a:defRPr sz="2000">
          <a:solidFill>
            <a:srgbClr val="5F5F5F"/>
          </a:solidFill>
          <a:latin typeface="+mn-lt"/>
        </a:defRPr>
      </a:lvl7pPr>
      <a:lvl8pPr marL="3429000" indent="-228600" algn="l" rtl="0" eaLnBrk="1" fontAlgn="base" hangingPunct="1">
        <a:spcBef>
          <a:spcPct val="20000"/>
        </a:spcBef>
        <a:spcAft>
          <a:spcPct val="0"/>
        </a:spcAft>
        <a:buChar char="»"/>
        <a:defRPr sz="2000">
          <a:solidFill>
            <a:srgbClr val="5F5F5F"/>
          </a:solidFill>
          <a:latin typeface="+mn-lt"/>
        </a:defRPr>
      </a:lvl8pPr>
      <a:lvl9pPr marL="3886200" indent="-228600" algn="l" rtl="0" eaLnBrk="1" fontAlgn="base" hangingPunct="1">
        <a:spcBef>
          <a:spcPct val="20000"/>
        </a:spcBef>
        <a:spcAft>
          <a:spcPct val="0"/>
        </a:spcAft>
        <a:buChar char="»"/>
        <a:defRPr sz="20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303213"/>
            <a:ext cx="7467600" cy="763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219200" y="1176338"/>
            <a:ext cx="7467600" cy="491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1219200" y="6248400"/>
            <a:ext cx="647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i="1" smtClean="0">
                <a:solidFill>
                  <a:srgbClr val="990033"/>
                </a:solidFill>
                <a:latin typeface="+mn-lt"/>
              </a:defRPr>
            </a:lvl1pPr>
          </a:lstStyle>
          <a:p>
            <a:pPr>
              <a:defRPr/>
            </a:pPr>
            <a:r>
              <a:rPr lang="en-US" dirty="0"/>
              <a:t>Center for Violence Prevention and Community Safety</a:t>
            </a:r>
          </a:p>
        </p:txBody>
      </p:sp>
    </p:spTree>
    <p:extLst>
      <p:ext uri="{BB962C8B-B14F-4D97-AF65-F5344CB8AC3E}">
        <p14:creationId xmlns:p14="http://schemas.microsoft.com/office/powerpoint/2010/main" val="12876052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l" rtl="0" eaLnBrk="0" fontAlgn="base" hangingPunct="0">
        <a:lnSpc>
          <a:spcPct val="90000"/>
        </a:lnSpc>
        <a:spcBef>
          <a:spcPct val="0"/>
        </a:spcBef>
        <a:spcAft>
          <a:spcPct val="0"/>
        </a:spcAft>
        <a:defRPr sz="3200" b="1">
          <a:solidFill>
            <a:srgbClr val="990033"/>
          </a:solidFill>
          <a:latin typeface="+mj-lt"/>
          <a:ea typeface="+mj-ea"/>
          <a:cs typeface="+mj-cs"/>
        </a:defRPr>
      </a:lvl1pPr>
      <a:lvl2pPr algn="l" rtl="0" eaLnBrk="0" fontAlgn="base" hangingPunct="0">
        <a:lnSpc>
          <a:spcPct val="90000"/>
        </a:lnSpc>
        <a:spcBef>
          <a:spcPct val="0"/>
        </a:spcBef>
        <a:spcAft>
          <a:spcPct val="0"/>
        </a:spcAft>
        <a:defRPr sz="3200" b="1">
          <a:solidFill>
            <a:srgbClr val="990033"/>
          </a:solidFill>
          <a:latin typeface="Arial" charset="0"/>
        </a:defRPr>
      </a:lvl2pPr>
      <a:lvl3pPr algn="l" rtl="0" eaLnBrk="0" fontAlgn="base" hangingPunct="0">
        <a:lnSpc>
          <a:spcPct val="90000"/>
        </a:lnSpc>
        <a:spcBef>
          <a:spcPct val="0"/>
        </a:spcBef>
        <a:spcAft>
          <a:spcPct val="0"/>
        </a:spcAft>
        <a:defRPr sz="3200" b="1">
          <a:solidFill>
            <a:srgbClr val="990033"/>
          </a:solidFill>
          <a:latin typeface="Arial" charset="0"/>
        </a:defRPr>
      </a:lvl3pPr>
      <a:lvl4pPr algn="l" rtl="0" eaLnBrk="0" fontAlgn="base" hangingPunct="0">
        <a:lnSpc>
          <a:spcPct val="90000"/>
        </a:lnSpc>
        <a:spcBef>
          <a:spcPct val="0"/>
        </a:spcBef>
        <a:spcAft>
          <a:spcPct val="0"/>
        </a:spcAft>
        <a:defRPr sz="3200" b="1">
          <a:solidFill>
            <a:srgbClr val="990033"/>
          </a:solidFill>
          <a:latin typeface="Arial" charset="0"/>
        </a:defRPr>
      </a:lvl4pPr>
      <a:lvl5pPr algn="l" rtl="0" eaLnBrk="0" fontAlgn="base" hangingPunct="0">
        <a:lnSpc>
          <a:spcPct val="90000"/>
        </a:lnSpc>
        <a:spcBef>
          <a:spcPct val="0"/>
        </a:spcBef>
        <a:spcAft>
          <a:spcPct val="0"/>
        </a:spcAft>
        <a:defRPr sz="3200" b="1">
          <a:solidFill>
            <a:srgbClr val="990033"/>
          </a:solidFill>
          <a:latin typeface="Arial" charset="0"/>
        </a:defRPr>
      </a:lvl5pPr>
      <a:lvl6pPr marL="457200" algn="l" rtl="0" fontAlgn="base">
        <a:lnSpc>
          <a:spcPct val="90000"/>
        </a:lnSpc>
        <a:spcBef>
          <a:spcPct val="0"/>
        </a:spcBef>
        <a:spcAft>
          <a:spcPct val="0"/>
        </a:spcAft>
        <a:defRPr sz="3200" b="1">
          <a:solidFill>
            <a:srgbClr val="990033"/>
          </a:solidFill>
          <a:latin typeface="Arial" charset="0"/>
        </a:defRPr>
      </a:lvl6pPr>
      <a:lvl7pPr marL="914400" algn="l" rtl="0" fontAlgn="base">
        <a:lnSpc>
          <a:spcPct val="90000"/>
        </a:lnSpc>
        <a:spcBef>
          <a:spcPct val="0"/>
        </a:spcBef>
        <a:spcAft>
          <a:spcPct val="0"/>
        </a:spcAft>
        <a:defRPr sz="3200" b="1">
          <a:solidFill>
            <a:srgbClr val="990033"/>
          </a:solidFill>
          <a:latin typeface="Arial" charset="0"/>
        </a:defRPr>
      </a:lvl7pPr>
      <a:lvl8pPr marL="1371600" algn="l" rtl="0" fontAlgn="base">
        <a:lnSpc>
          <a:spcPct val="90000"/>
        </a:lnSpc>
        <a:spcBef>
          <a:spcPct val="0"/>
        </a:spcBef>
        <a:spcAft>
          <a:spcPct val="0"/>
        </a:spcAft>
        <a:defRPr sz="3200" b="1">
          <a:solidFill>
            <a:srgbClr val="990033"/>
          </a:solidFill>
          <a:latin typeface="Arial" charset="0"/>
        </a:defRPr>
      </a:lvl8pPr>
      <a:lvl9pPr marL="1828800" algn="l" rtl="0" fontAlgn="base">
        <a:lnSpc>
          <a:spcPct val="90000"/>
        </a:lnSpc>
        <a:spcBef>
          <a:spcPct val="0"/>
        </a:spcBef>
        <a:spcAft>
          <a:spcPct val="0"/>
        </a:spcAft>
        <a:defRPr sz="3200" b="1">
          <a:solidFill>
            <a:srgbClr val="990033"/>
          </a:solidFill>
          <a:latin typeface="Arial" charset="0"/>
        </a:defRPr>
      </a:lvl9pPr>
    </p:titleStyle>
    <p:bodyStyle>
      <a:lvl1pPr marL="241300" indent="-241300" algn="l" rtl="0" eaLnBrk="0" fontAlgn="base" hangingPunct="0">
        <a:spcBef>
          <a:spcPct val="20000"/>
        </a:spcBef>
        <a:spcAft>
          <a:spcPct val="0"/>
        </a:spcAft>
        <a:buClr>
          <a:srgbClr val="FFCC00"/>
        </a:buClr>
        <a:buSzPct val="110000"/>
        <a:buFont typeface="Wingdings" pitchFamily="2" charset="2"/>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ctrTitle"/>
          </p:nvPr>
        </p:nvSpPr>
        <p:spPr>
          <a:xfrm>
            <a:off x="1314450" y="1485900"/>
            <a:ext cx="6515100" cy="2457450"/>
          </a:xfrm>
        </p:spPr>
        <p:txBody>
          <a:bodyPr/>
          <a:lstStyle/>
          <a:p>
            <a:pPr eaLnBrk="1" hangingPunct="1"/>
            <a:r>
              <a:rPr lang="en-US" sz="3300" dirty="0">
                <a:latin typeface="Perpetua" pitchFamily="18" charset="0"/>
              </a:rPr>
              <a:t>Center for Violence Prevention &amp; </a:t>
            </a:r>
            <a:br>
              <a:rPr lang="en-US" sz="3300" dirty="0">
                <a:latin typeface="Perpetua" pitchFamily="18" charset="0"/>
              </a:rPr>
            </a:br>
            <a:r>
              <a:rPr lang="en-US" sz="3300" dirty="0">
                <a:latin typeface="Perpetua" pitchFamily="18" charset="0"/>
              </a:rPr>
              <a:t>Community Safety</a:t>
            </a:r>
          </a:p>
        </p:txBody>
      </p:sp>
      <p:sp>
        <p:nvSpPr>
          <p:cNvPr id="4100" name="Rectangle 5"/>
          <p:cNvSpPr>
            <a:spLocks noGrp="1" noChangeArrowheads="1"/>
          </p:cNvSpPr>
          <p:nvPr>
            <p:ph type="subTitle" idx="1"/>
          </p:nvPr>
        </p:nvSpPr>
        <p:spPr>
          <a:xfrm>
            <a:off x="2171700" y="4057650"/>
            <a:ext cx="4800600" cy="685800"/>
          </a:xfrm>
        </p:spPr>
        <p:txBody>
          <a:bodyPr/>
          <a:lstStyle/>
          <a:p>
            <a:pPr eaLnBrk="1" hangingPunct="1">
              <a:lnSpc>
                <a:spcPct val="80000"/>
              </a:lnSpc>
              <a:buFont typeface="Wingdings" pitchFamily="2" charset="2"/>
              <a:buNone/>
            </a:pPr>
            <a:r>
              <a:rPr lang="en-US" sz="2100">
                <a:latin typeface="Perpetua" pitchFamily="18" charset="0"/>
              </a:rPr>
              <a:t>established </a:t>
            </a:r>
          </a:p>
          <a:p>
            <a:pPr eaLnBrk="1" hangingPunct="1">
              <a:lnSpc>
                <a:spcPct val="80000"/>
              </a:lnSpc>
              <a:buFont typeface="Wingdings" pitchFamily="2" charset="2"/>
              <a:buNone/>
            </a:pPr>
            <a:r>
              <a:rPr lang="en-US" sz="2100">
                <a:latin typeface="Perpetua" pitchFamily="18" charset="0"/>
              </a:rPr>
              <a:t>July 1, 2005</a:t>
            </a:r>
          </a:p>
        </p:txBody>
      </p:sp>
    </p:spTree>
    <p:extLst>
      <p:ext uri="{BB962C8B-B14F-4D97-AF65-F5344CB8AC3E}">
        <p14:creationId xmlns:p14="http://schemas.microsoft.com/office/powerpoint/2010/main" val="3526734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70" name="Group 34"/>
          <p:cNvGraphicFramePr>
            <a:graphicFrameLocks noGrp="1"/>
          </p:cNvGraphicFramePr>
          <p:nvPr>
            <p:ph idx="1"/>
            <p:extLst>
              <p:ext uri="{D42A27DB-BD31-4B8C-83A1-F6EECF244321}">
                <p14:modId xmlns:p14="http://schemas.microsoft.com/office/powerpoint/2010/main" val="217784912"/>
              </p:ext>
            </p:extLst>
          </p:nvPr>
        </p:nvGraphicFramePr>
        <p:xfrm>
          <a:off x="1142998" y="152400"/>
          <a:ext cx="8001002" cy="7260395"/>
        </p:xfrm>
        <a:graphic>
          <a:graphicData uri="http://schemas.openxmlformats.org/drawingml/2006/table">
            <a:tbl>
              <a:tblPr/>
              <a:tblGrid>
                <a:gridCol w="4165914"/>
                <a:gridCol w="3835088"/>
              </a:tblGrid>
              <a:tr h="741528">
                <a:tc>
                  <a:txBody>
                    <a:bodyPr/>
                    <a:lstStyle/>
                    <a:p>
                      <a:r>
                        <a:rPr lang="en-US" sz="1800" b="1" dirty="0" smtClean="0">
                          <a:solidFill>
                            <a:srgbClr val="A50021"/>
                          </a:solidFill>
                        </a:rPr>
                        <a:t>Caribbean</a:t>
                      </a:r>
                      <a:endParaRPr lang="en-US" sz="1800" b="1" dirty="0">
                        <a:solidFill>
                          <a:srgbClr val="A50021"/>
                        </a:solidFill>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A50021"/>
                          </a:solidFill>
                          <a:effectLst/>
                          <a:latin typeface="Franklin Gothic Demi"/>
                          <a:cs typeface="Arial" charset="0"/>
                        </a:rPr>
                        <a:t>CariSECURE</a:t>
                      </a:r>
                      <a:endParaRPr kumimoji="0" lang="en-US" sz="1800" b="0" i="0" u="none" strike="noStrike" cap="none" normalizeH="0" baseline="0" dirty="0" smtClean="0">
                        <a:ln>
                          <a:noFill/>
                        </a:ln>
                        <a:solidFill>
                          <a:srgbClr val="A50021"/>
                        </a:solidFill>
                        <a:effectLst/>
                        <a:latin typeface="Franklin Gothic Demi"/>
                        <a:cs typeface="Arial" charset="0"/>
                      </a:endParaRP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r>
              <a:tr h="2382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endParaRPr lang="en-US" sz="1100" dirty="0" smtClean="0">
                        <a:solidFill>
                          <a:srgbClr val="FF0000"/>
                        </a:solidFill>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buClr>
                          <a:srgbClr val="990033"/>
                        </a:buClr>
                        <a:buFont typeface="Wingdings" pitchFamily="2" charset="2"/>
                        <a:buNone/>
                      </a:pPr>
                      <a:r>
                        <a:rPr lang="en-US" sz="1400" baseline="0" dirty="0" err="1" smtClean="0"/>
                        <a:t>CariSECURE</a:t>
                      </a:r>
                      <a:r>
                        <a:rPr lang="en-US" sz="1400" baseline="0" dirty="0" smtClean="0"/>
                        <a:t> draws on a public health approach to crime prevention. In adopting this </a:t>
                      </a:r>
                      <a:r>
                        <a:rPr lang="en-US" sz="1400" baseline="0" dirty="0" err="1" smtClean="0"/>
                        <a:t>approah</a:t>
                      </a:r>
                      <a:r>
                        <a:rPr lang="en-US" sz="1400" baseline="0" dirty="0" smtClean="0"/>
                        <a:t>, the Project will first work</a:t>
                      </a:r>
                    </a:p>
                    <a:p>
                      <a:pPr marL="0" indent="0" eaLnBrk="1" hangingPunct="1">
                        <a:buClr>
                          <a:srgbClr val="990033"/>
                        </a:buClr>
                        <a:buFont typeface="Wingdings" pitchFamily="2" charset="2"/>
                        <a:buNone/>
                      </a:pPr>
                      <a:r>
                        <a:rPr lang="en-US" sz="1400" baseline="0" dirty="0" smtClean="0"/>
                        <a:t>with technical personnel in public institutions to standardize and disaggregate citizen security data across the region. </a:t>
                      </a: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439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A50021"/>
                          </a:solidFill>
                          <a:effectLst/>
                          <a:latin typeface="+mn-lt"/>
                          <a:cs typeface="Arial" charset="0"/>
                        </a:rPr>
                        <a:t>Community, Family and Youth Resilience</a:t>
                      </a: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r>
                        <a:rPr lang="en-US" sz="1800" b="1" dirty="0" smtClean="0">
                          <a:solidFill>
                            <a:srgbClr val="A50021"/>
                          </a:solidFill>
                        </a:rPr>
                        <a:t>Project REASON</a:t>
                      </a: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034416">
                <a:tc>
                  <a:txBody>
                    <a:bodyPr/>
                    <a:lstStyle/>
                    <a:p>
                      <a:pPr marL="0" marR="0" lvl="1" indent="0" algn="l" defTabSz="457200" rtl="0" eaLnBrk="1" fontAlgn="auto" latinLnBrk="0" hangingPunct="1">
                        <a:lnSpc>
                          <a:spcPct val="100000"/>
                        </a:lnSpc>
                        <a:spcBef>
                          <a:spcPct val="20000"/>
                        </a:spcBef>
                        <a:spcAft>
                          <a:spcPts val="0"/>
                        </a:spcAft>
                        <a:buClrTx/>
                        <a:buSzTx/>
                        <a:buFont typeface="+mj-lt"/>
                        <a:buNone/>
                        <a:tabLst/>
                        <a:defRPr/>
                      </a:pPr>
                      <a:r>
                        <a:rPr kumimoji="0" lang="en-US" sz="1400" b="0" i="0" u="none" strike="noStrike" kern="1200" cap="none" spc="0" normalizeH="0" baseline="0" noProof="0" dirty="0" smtClean="0">
                          <a:ln>
                            <a:noFill/>
                          </a:ln>
                          <a:solidFill>
                            <a:prstClr val="black"/>
                          </a:solidFill>
                          <a:effectLst/>
                          <a:uLnTx/>
                          <a:uFillTx/>
                          <a:latin typeface="Franklin Gothic Book"/>
                          <a:ea typeface="+mn-ea"/>
                        </a:rPr>
                        <a:t>ASU serves as CFYR’s external evaluation liaison and provides technical assistance on matters related to the adaption of the YSET and FACES to specialists in the three program nations and provide technical guidance on best practices on tertiary prevention interventions to the CFYR program.</a:t>
                      </a: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indent="0">
                        <a:buFont typeface="Wingdings" panose="05000000000000000000" pitchFamily="2" charset="2"/>
                        <a:buNone/>
                      </a:pPr>
                      <a:r>
                        <a:rPr lang="en-US" sz="1400" kern="1200" dirty="0" smtClean="0">
                          <a:solidFill>
                            <a:schemeClr val="tx1"/>
                          </a:solidFill>
                          <a:effectLst/>
                          <a:latin typeface="Franklin Gothic Book" charset="0"/>
                          <a:ea typeface="Franklin Gothic Book" charset="0"/>
                          <a:cs typeface="Franklin Gothic Book" charset="0"/>
                        </a:rPr>
                        <a:t>Evaluation of Project Reason in Trinidad.</a:t>
                      </a:r>
                      <a:r>
                        <a:rPr lang="en-US" sz="1400" kern="1200" baseline="0" dirty="0" smtClean="0">
                          <a:solidFill>
                            <a:schemeClr val="tx1"/>
                          </a:solidFill>
                          <a:effectLst/>
                          <a:latin typeface="Franklin Gothic Book" charset="0"/>
                          <a:ea typeface="Franklin Gothic Book" charset="0"/>
                          <a:cs typeface="Franklin Gothic Book" charset="0"/>
                        </a:rPr>
                        <a:t> It </a:t>
                      </a:r>
                      <a:r>
                        <a:rPr lang="en-US" sz="1400" kern="1200" dirty="0" smtClean="0">
                          <a:solidFill>
                            <a:schemeClr val="tx1"/>
                          </a:solidFill>
                          <a:effectLst/>
                          <a:latin typeface="Franklin Gothic Book" charset="0"/>
                          <a:ea typeface="Franklin Gothic Book" charset="0"/>
                          <a:cs typeface="Franklin Gothic Book" charset="0"/>
                        </a:rPr>
                        <a:t>employs a public health approach, and</a:t>
                      </a:r>
                      <a:r>
                        <a:rPr lang="en-US" sz="1400" kern="1200" baseline="0" dirty="0" smtClean="0">
                          <a:solidFill>
                            <a:schemeClr val="tx1"/>
                          </a:solidFill>
                          <a:effectLst/>
                          <a:latin typeface="Franklin Gothic Book" charset="0"/>
                          <a:ea typeface="Franklin Gothic Book" charset="0"/>
                          <a:cs typeface="Franklin Gothic Book" charset="0"/>
                        </a:rPr>
                        <a:t> </a:t>
                      </a:r>
                      <a:r>
                        <a:rPr lang="en-US" sz="1400" kern="1200" dirty="0" smtClean="0">
                          <a:solidFill>
                            <a:schemeClr val="tx1"/>
                          </a:solidFill>
                          <a:effectLst/>
                          <a:latin typeface="Franklin Gothic Book" charset="0"/>
                          <a:ea typeface="Franklin Gothic Book" charset="0"/>
                          <a:cs typeface="Franklin Gothic Book" charset="0"/>
                        </a:rPr>
                        <a:t>works to interrupt the cycle of violence and to change norms about behavior. This is achieved through its five core components: street outreach to at risk youth, public education, faith leader involvement, community mobilization and collaboration with law enforcement.</a:t>
                      </a: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415979">
                <a:tc>
                  <a:txBody>
                    <a:bodyPr/>
                    <a:lstStyle/>
                    <a:p>
                      <a:pPr marL="228600" marR="0" lvl="0" indent="-228600" algn="l" defTabSz="7315200" rtl="0" eaLnBrk="1" fontAlgn="base" latinLnBrk="0" hangingPunct="1">
                        <a:lnSpc>
                          <a:spcPct val="100000"/>
                        </a:lnSpc>
                        <a:spcBef>
                          <a:spcPct val="0"/>
                        </a:spcBef>
                        <a:spcAft>
                          <a:spcPts val="600"/>
                        </a:spcAft>
                        <a:buClrTx/>
                        <a:buSzTx/>
                        <a:buFontTx/>
                        <a:buNone/>
                        <a:tabLst>
                          <a:tab pos="228600" algn="l"/>
                          <a:tab pos="457200" algn="l"/>
                          <a:tab pos="685800" algn="l"/>
                          <a:tab pos="914400" algn="l"/>
                          <a:tab pos="1143000" algn="l"/>
                          <a:tab pos="1371600" algn="l"/>
                          <a:tab pos="1600200" algn="l"/>
                        </a:tabLst>
                        <a:defRPr/>
                      </a:pPr>
                      <a:endParaRPr kumimoji="0" lang="en-US" sz="900" b="0" i="0" u="none" strike="noStrike" cap="none" normalizeH="0" baseline="0" dirty="0" smtClean="0">
                        <a:ln>
                          <a:noFill/>
                        </a:ln>
                        <a:solidFill>
                          <a:schemeClr val="tx1"/>
                        </a:solidFill>
                        <a:effectLst/>
                        <a:latin typeface="Franklin Gothic Book"/>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228600" marR="0" lvl="0" indent="-228600" algn="l" defTabSz="7315200" rtl="0" eaLnBrk="1" fontAlgn="base" latinLnBrk="0" hangingPunct="1">
                        <a:lnSpc>
                          <a:spcPct val="100000"/>
                        </a:lnSpc>
                        <a:spcBef>
                          <a:spcPct val="0"/>
                        </a:spcBef>
                        <a:spcAft>
                          <a:spcPts val="600"/>
                        </a:spcAft>
                        <a:buClrTx/>
                        <a:buSzTx/>
                        <a:buFontTx/>
                        <a:buNone/>
                        <a:tabLst>
                          <a:tab pos="228600" algn="l"/>
                          <a:tab pos="457200" algn="l"/>
                          <a:tab pos="685800" algn="l"/>
                          <a:tab pos="914400" algn="l"/>
                          <a:tab pos="1143000" algn="l"/>
                          <a:tab pos="1371600" algn="l"/>
                          <a:tab pos="1600200" algn="l"/>
                        </a:tabLst>
                      </a:pPr>
                      <a:endParaRPr kumimoji="0" lang="en-US" sz="1400" b="0" i="0" u="none" strike="noStrike" cap="none" normalizeH="0" baseline="0" dirty="0" smtClean="0">
                        <a:ln>
                          <a:noFill/>
                        </a:ln>
                        <a:solidFill>
                          <a:schemeClr val="tx1"/>
                        </a:solidFill>
                        <a:effectLst/>
                        <a:latin typeface="+mn-lt"/>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34" name="Title 1"/>
          <p:cNvSpPr>
            <a:spLocks/>
          </p:cNvSpPr>
          <p:nvPr/>
        </p:nvSpPr>
        <p:spPr bwMode="auto">
          <a:xfrm>
            <a:off x="2171700" y="946547"/>
            <a:ext cx="4800600" cy="685800"/>
          </a:xfrm>
          <a:prstGeom prst="rect">
            <a:avLst/>
          </a:prstGeom>
          <a:noFill/>
          <a:ln w="9525">
            <a:noFill/>
            <a:miter lim="800000"/>
            <a:headEnd/>
            <a:tailEnd/>
          </a:ln>
        </p:spPr>
        <p:txBody>
          <a:bodyPr anchor="ctr"/>
          <a:lstStyle/>
          <a:p>
            <a:pPr algn="ctr">
              <a:defRPr/>
            </a:pPr>
            <a:endParaRPr lang="en-US" sz="1500" dirty="0">
              <a:solidFill>
                <a:srgbClr val="363636"/>
              </a:solidFill>
              <a:latin typeface="Franklin Gothic Medium" pitchFamily="34" charset="0"/>
              <a:cs typeface="Arial" charset="0"/>
            </a:endParaRPr>
          </a:p>
        </p:txBody>
      </p:sp>
      <p:sp>
        <p:nvSpPr>
          <p:cNvPr id="13" name="Rectangle 12"/>
          <p:cNvSpPr/>
          <p:nvPr/>
        </p:nvSpPr>
        <p:spPr>
          <a:xfrm>
            <a:off x="990600" y="367252"/>
            <a:ext cx="6934200" cy="369332"/>
          </a:xfrm>
          <a:prstGeom prst="rect">
            <a:avLst/>
          </a:prstGeom>
        </p:spPr>
        <p:txBody>
          <a:bodyPr wrap="square">
            <a:spAutoFit/>
          </a:bodyPr>
          <a:lstStyle/>
          <a:p>
            <a:endParaRPr lang="en-US" sz="1800" dirty="0">
              <a:solidFill>
                <a:srgbClr val="C00000"/>
              </a:solidFill>
            </a:endParaRPr>
          </a:p>
        </p:txBody>
      </p:sp>
      <p:pic>
        <p:nvPicPr>
          <p:cNvPr id="14" name="Picture 13"/>
          <p:cNvPicPr>
            <a:picLocks noChangeAspect="1"/>
          </p:cNvPicPr>
          <p:nvPr/>
        </p:nvPicPr>
        <p:blipFill>
          <a:blip r:embed="rId2"/>
          <a:stretch>
            <a:fillRect/>
          </a:stretch>
        </p:blipFill>
        <p:spPr>
          <a:xfrm>
            <a:off x="7848600" y="2057400"/>
            <a:ext cx="1143000" cy="1143000"/>
          </a:xfrm>
          <a:prstGeom prst="rect">
            <a:avLst/>
          </a:prstGeom>
        </p:spPr>
      </p:pic>
      <p:pic>
        <p:nvPicPr>
          <p:cNvPr id="15" name="Picture 14"/>
          <p:cNvPicPr>
            <a:picLocks noChangeAspect="1"/>
          </p:cNvPicPr>
          <p:nvPr/>
        </p:nvPicPr>
        <p:blipFill>
          <a:blip r:embed="rId2"/>
          <a:stretch>
            <a:fillRect/>
          </a:stretch>
        </p:blipFill>
        <p:spPr>
          <a:xfrm>
            <a:off x="1219200" y="5410200"/>
            <a:ext cx="1295400" cy="1295400"/>
          </a:xfrm>
          <a:prstGeom prst="rect">
            <a:avLst/>
          </a:prstGeom>
        </p:spPr>
      </p:pic>
      <p:pic>
        <p:nvPicPr>
          <p:cNvPr id="16" name="Picture 15"/>
          <p:cNvPicPr>
            <a:picLocks noChangeAspect="1"/>
          </p:cNvPicPr>
          <p:nvPr/>
        </p:nvPicPr>
        <p:blipFill>
          <a:blip r:embed="rId3"/>
          <a:stretch>
            <a:fillRect/>
          </a:stretch>
        </p:blipFill>
        <p:spPr>
          <a:xfrm>
            <a:off x="7686675" y="5791200"/>
            <a:ext cx="1447800" cy="1447800"/>
          </a:xfrm>
          <a:prstGeom prst="rect">
            <a:avLst/>
          </a:prstGeom>
        </p:spPr>
      </p:pic>
      <p:pic>
        <p:nvPicPr>
          <p:cNvPr id="2" name="Picture 1"/>
          <p:cNvPicPr>
            <a:picLocks noChangeAspect="1"/>
          </p:cNvPicPr>
          <p:nvPr/>
        </p:nvPicPr>
        <p:blipFill>
          <a:blip r:embed="rId4"/>
          <a:stretch>
            <a:fillRect/>
          </a:stretch>
        </p:blipFill>
        <p:spPr>
          <a:xfrm>
            <a:off x="3200400" y="5715000"/>
            <a:ext cx="1835055" cy="762066"/>
          </a:xfrm>
          <a:prstGeom prst="rect">
            <a:avLst/>
          </a:prstGeom>
        </p:spPr>
      </p:pic>
      <p:pic>
        <p:nvPicPr>
          <p:cNvPr id="4" name="Picture 3"/>
          <p:cNvPicPr>
            <a:picLocks noChangeAspect="1"/>
          </p:cNvPicPr>
          <p:nvPr/>
        </p:nvPicPr>
        <p:blipFill>
          <a:blip r:embed="rId5"/>
          <a:stretch>
            <a:fillRect/>
          </a:stretch>
        </p:blipFill>
        <p:spPr>
          <a:xfrm>
            <a:off x="5410200" y="2286000"/>
            <a:ext cx="457200" cy="928396"/>
          </a:xfrm>
          <a:prstGeom prst="rect">
            <a:avLst/>
          </a:prstGeom>
        </p:spPr>
      </p:pic>
      <p:pic>
        <p:nvPicPr>
          <p:cNvPr id="5" name="Picture 4"/>
          <p:cNvPicPr>
            <a:picLocks noChangeAspect="1"/>
          </p:cNvPicPr>
          <p:nvPr/>
        </p:nvPicPr>
        <p:blipFill>
          <a:blip r:embed="rId6"/>
          <a:stretch>
            <a:fillRect/>
          </a:stretch>
        </p:blipFill>
        <p:spPr>
          <a:xfrm>
            <a:off x="1447800" y="685800"/>
            <a:ext cx="3200400" cy="2400300"/>
          </a:xfrm>
          <a:prstGeom prst="rect">
            <a:avLst/>
          </a:prstGeom>
        </p:spPr>
      </p:pic>
    </p:spTree>
    <p:extLst>
      <p:ext uri="{BB962C8B-B14F-4D97-AF65-F5344CB8AC3E}">
        <p14:creationId xmlns:p14="http://schemas.microsoft.com/office/powerpoint/2010/main" val="1438485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a:t>Center for Violence Prevention and Community Safety</a:t>
            </a:r>
          </a:p>
        </p:txBody>
      </p:sp>
      <p:sp>
        <p:nvSpPr>
          <p:cNvPr id="5123" name="Title 1"/>
          <p:cNvSpPr>
            <a:spLocks noGrp="1"/>
          </p:cNvSpPr>
          <p:nvPr>
            <p:ph type="title" idx="4294967295"/>
          </p:nvPr>
        </p:nvSpPr>
        <p:spPr>
          <a:xfrm>
            <a:off x="1676400" y="303213"/>
            <a:ext cx="7467600" cy="763587"/>
          </a:xfrm>
        </p:spPr>
        <p:txBody>
          <a:bodyPr/>
          <a:lstStyle/>
          <a:p>
            <a:pPr eaLnBrk="1" hangingPunct="1"/>
            <a:r>
              <a:rPr lang="en-US" sz="3600" dirty="0" smtClean="0">
                <a:latin typeface="Perpetua" pitchFamily="18" charset="0"/>
              </a:rPr>
              <a:t>Establishment of the Center</a:t>
            </a:r>
          </a:p>
        </p:txBody>
      </p:sp>
      <p:sp>
        <p:nvSpPr>
          <p:cNvPr id="5124" name="Content Placeholder 2"/>
          <p:cNvSpPr>
            <a:spLocks noGrp="1"/>
          </p:cNvSpPr>
          <p:nvPr>
            <p:ph idx="4294967295"/>
          </p:nvPr>
        </p:nvSpPr>
        <p:spPr>
          <a:xfrm>
            <a:off x="1676400" y="1176338"/>
            <a:ext cx="7467600" cy="4919662"/>
          </a:xfrm>
        </p:spPr>
        <p:txBody>
          <a:bodyPr/>
          <a:lstStyle/>
          <a:p>
            <a:pPr eaLnBrk="1" hangingPunct="1">
              <a:spcAft>
                <a:spcPct val="50000"/>
              </a:spcAft>
            </a:pPr>
            <a:r>
              <a:rPr lang="en-US" sz="2800" b="0" dirty="0" smtClean="0">
                <a:latin typeface="Perpetua" pitchFamily="18" charset="0"/>
              </a:rPr>
              <a:t>Vincent </a:t>
            </a:r>
            <a:r>
              <a:rPr lang="en-US" sz="2800" b="0" dirty="0" smtClean="0">
                <a:latin typeface="Perpetua" pitchFamily="18" charset="0"/>
              </a:rPr>
              <a:t>Webb </a:t>
            </a:r>
            <a:r>
              <a:rPr lang="en-US" sz="2800" b="0" dirty="0" smtClean="0">
                <a:latin typeface="Perpetua" pitchFamily="18" charset="0"/>
              </a:rPr>
              <a:t>conducted a self study of ASU research capacity</a:t>
            </a:r>
          </a:p>
          <a:p>
            <a:pPr eaLnBrk="1" hangingPunct="1">
              <a:spcAft>
                <a:spcPct val="50000"/>
              </a:spcAft>
            </a:pPr>
            <a:r>
              <a:rPr lang="en-US" sz="2800" b="0" dirty="0" smtClean="0">
                <a:latin typeface="Perpetua" pitchFamily="18" charset="0"/>
              </a:rPr>
              <a:t>Marketed </a:t>
            </a:r>
            <a:r>
              <a:rPr lang="en-US" sz="2800" b="0" dirty="0" smtClean="0">
                <a:latin typeface="Perpetua" pitchFamily="18" charset="0"/>
              </a:rPr>
              <a:t>as an area for </a:t>
            </a:r>
            <a:r>
              <a:rPr lang="en-US" sz="2800" b="0" dirty="0" smtClean="0">
                <a:latin typeface="Perpetua" pitchFamily="18" charset="0"/>
              </a:rPr>
              <a:t>st</a:t>
            </a:r>
            <a:r>
              <a:rPr lang="en-US" sz="2800" b="0" dirty="0" smtClean="0">
                <a:latin typeface="Perpetua" pitchFamily="18" charset="0"/>
              </a:rPr>
              <a:t>rategic private </a:t>
            </a:r>
            <a:r>
              <a:rPr lang="en-US" sz="2800" b="0" dirty="0">
                <a:latin typeface="Perpetua" pitchFamily="18" charset="0"/>
              </a:rPr>
              <a:t>i</a:t>
            </a:r>
            <a:r>
              <a:rPr lang="en-US" sz="2800" b="0" dirty="0" smtClean="0">
                <a:latin typeface="Perpetua" pitchFamily="18" charset="0"/>
              </a:rPr>
              <a:t>nvestment</a:t>
            </a:r>
            <a:endParaRPr lang="en-US" sz="2800" b="0" dirty="0" smtClean="0">
              <a:latin typeface="Perpetua" pitchFamily="18" charset="0"/>
            </a:endParaRPr>
          </a:p>
          <a:p>
            <a:pPr eaLnBrk="1" hangingPunct="1">
              <a:spcAft>
                <a:spcPct val="50000"/>
              </a:spcAft>
            </a:pPr>
            <a:r>
              <a:rPr lang="en-US" sz="2800" b="0" dirty="0" smtClean="0">
                <a:latin typeface="Perpetua" pitchFamily="18" charset="0"/>
              </a:rPr>
              <a:t>Watts Family donated $3 million</a:t>
            </a:r>
          </a:p>
        </p:txBody>
      </p:sp>
    </p:spTree>
    <p:extLst>
      <p:ext uri="{BB962C8B-B14F-4D97-AF65-F5344CB8AC3E}">
        <p14:creationId xmlns:p14="http://schemas.microsoft.com/office/powerpoint/2010/main" val="3321239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219200" y="274638"/>
            <a:ext cx="7467600" cy="1143000"/>
          </a:xfrm>
        </p:spPr>
        <p:txBody>
          <a:bodyPr/>
          <a:lstStyle/>
          <a:p>
            <a:pPr eaLnBrk="1" hangingPunct="1"/>
            <a:r>
              <a:rPr lang="en-US" sz="2800" dirty="0" smtClean="0">
                <a:latin typeface="Perpetua" pitchFamily="18" charset="0"/>
              </a:rPr>
              <a:t>What is the </a:t>
            </a:r>
            <a:r>
              <a:rPr lang="en-US" sz="2800" dirty="0" smtClean="0">
                <a:latin typeface="Perpetua" pitchFamily="18" charset="0"/>
              </a:rPr>
              <a:t>Center </a:t>
            </a:r>
            <a:r>
              <a:rPr lang="en-US" sz="2800" dirty="0" smtClean="0">
                <a:latin typeface="Perpetua" pitchFamily="18" charset="0"/>
              </a:rPr>
              <a:t>for Violence Prevention and Community Safety? </a:t>
            </a:r>
          </a:p>
        </p:txBody>
      </p:sp>
      <p:sp>
        <p:nvSpPr>
          <p:cNvPr id="6148" name="Rectangle 3"/>
          <p:cNvSpPr>
            <a:spLocks noGrp="1" noChangeArrowheads="1"/>
          </p:cNvSpPr>
          <p:nvPr>
            <p:ph type="body" idx="1"/>
          </p:nvPr>
        </p:nvSpPr>
        <p:spPr>
          <a:xfrm>
            <a:off x="1219200" y="1295400"/>
            <a:ext cx="4114800" cy="879475"/>
          </a:xfrm>
        </p:spPr>
        <p:txBody>
          <a:bodyPr>
            <a:noAutofit/>
          </a:bodyPr>
          <a:lstStyle/>
          <a:p>
            <a:pPr marL="609600" indent="-609600" eaLnBrk="1" hangingPunct="1">
              <a:buFont typeface="Wingdings" pitchFamily="2" charset="2"/>
              <a:buNone/>
            </a:pPr>
            <a:r>
              <a:rPr lang="en-US" dirty="0" smtClean="0">
                <a:latin typeface="Perpetua" pitchFamily="18" charset="0"/>
              </a:rPr>
              <a:t>	</a:t>
            </a:r>
          </a:p>
          <a:p>
            <a:pPr marL="609600" indent="-609600" eaLnBrk="1" hangingPunct="1">
              <a:buFont typeface="Wingdings" pitchFamily="2" charset="2"/>
              <a:buNone/>
            </a:pPr>
            <a:r>
              <a:rPr lang="en-US" dirty="0" smtClean="0">
                <a:latin typeface="Perpetua" pitchFamily="18" charset="0"/>
              </a:rPr>
              <a:t>Center is affiliated with SCCJ:</a:t>
            </a:r>
            <a:endParaRPr lang="en-US" dirty="0" smtClean="0">
              <a:latin typeface="Perpetua" pitchFamily="18" charset="0"/>
            </a:endParaRPr>
          </a:p>
        </p:txBody>
      </p:sp>
      <p:sp>
        <p:nvSpPr>
          <p:cNvPr id="2" name="Content Placeholder 1"/>
          <p:cNvSpPr>
            <a:spLocks noGrp="1"/>
          </p:cNvSpPr>
          <p:nvPr>
            <p:ph sz="half" idx="2"/>
          </p:nvPr>
        </p:nvSpPr>
        <p:spPr>
          <a:xfrm>
            <a:off x="1219200" y="2174875"/>
            <a:ext cx="3657600" cy="3951288"/>
          </a:xfrm>
        </p:spPr>
        <p:txBody>
          <a:bodyPr/>
          <a:lstStyle/>
          <a:p>
            <a:r>
              <a:rPr lang="en-US" b="0" dirty="0" smtClean="0"/>
              <a:t>Ranked #5 in the nation</a:t>
            </a:r>
          </a:p>
          <a:p>
            <a:pPr lvl="1"/>
            <a:r>
              <a:rPr lang="en-US" dirty="0" smtClean="0"/>
              <a:t>25 tenure track faculty</a:t>
            </a:r>
          </a:p>
          <a:p>
            <a:pPr lvl="1"/>
            <a:r>
              <a:rPr lang="en-US" dirty="0"/>
              <a:t>23 </a:t>
            </a:r>
            <a:r>
              <a:rPr lang="en-US" dirty="0" smtClean="0"/>
              <a:t>lecturers/instructors</a:t>
            </a:r>
          </a:p>
          <a:p>
            <a:endParaRPr lang="en-US" b="0" dirty="0" smtClean="0"/>
          </a:p>
          <a:p>
            <a:r>
              <a:rPr lang="en-US" b="0" dirty="0" smtClean="0"/>
              <a:t>Undergraduate</a:t>
            </a:r>
          </a:p>
          <a:p>
            <a:r>
              <a:rPr lang="en-US" b="0" dirty="0" smtClean="0"/>
              <a:t>Masters</a:t>
            </a:r>
          </a:p>
          <a:p>
            <a:r>
              <a:rPr lang="en-US" b="0" dirty="0" smtClean="0"/>
              <a:t>Ph.D.</a:t>
            </a:r>
          </a:p>
          <a:p>
            <a:endParaRPr lang="en-US" dirty="0"/>
          </a:p>
        </p:txBody>
      </p:sp>
      <p:sp>
        <p:nvSpPr>
          <p:cNvPr id="3" name="Text Placeholder 2"/>
          <p:cNvSpPr>
            <a:spLocks noGrp="1"/>
          </p:cNvSpPr>
          <p:nvPr>
            <p:ph type="body" sz="quarter" idx="3"/>
          </p:nvPr>
        </p:nvSpPr>
        <p:spPr>
          <a:xfrm>
            <a:off x="5791200" y="1535113"/>
            <a:ext cx="2895600" cy="639762"/>
          </a:xfrm>
        </p:spPr>
        <p:txBody>
          <a:bodyPr/>
          <a:lstStyle/>
          <a:p>
            <a:r>
              <a:rPr lang="en-US" dirty="0" smtClean="0">
                <a:latin typeface="Perpetua" pitchFamily="18" charset="0"/>
              </a:rPr>
              <a:t>Center’s Purpose</a:t>
            </a:r>
            <a:endParaRPr lang="en-US" dirty="0">
              <a:latin typeface="Perpetua" pitchFamily="18" charset="0"/>
            </a:endParaRPr>
          </a:p>
        </p:txBody>
      </p:sp>
      <p:sp>
        <p:nvSpPr>
          <p:cNvPr id="5" name="Content Placeholder 4"/>
          <p:cNvSpPr>
            <a:spLocks noGrp="1"/>
          </p:cNvSpPr>
          <p:nvPr>
            <p:ph sz="quarter" idx="4"/>
          </p:nvPr>
        </p:nvSpPr>
        <p:spPr>
          <a:xfrm>
            <a:off x="5257800" y="2174875"/>
            <a:ext cx="3886200" cy="3951288"/>
          </a:xfrm>
        </p:spPr>
        <p:txBody>
          <a:bodyPr/>
          <a:lstStyle/>
          <a:p>
            <a:pPr marL="990600" lvl="1" indent="-533400" eaLnBrk="1" hangingPunct="1">
              <a:buFontTx/>
              <a:buAutoNum type="arabicPeriod"/>
            </a:pPr>
            <a:r>
              <a:rPr lang="en-US" dirty="0" smtClean="0">
                <a:latin typeface="Perpetua" pitchFamily="18" charset="0"/>
              </a:rPr>
              <a:t>Analyzing </a:t>
            </a:r>
            <a:r>
              <a:rPr lang="en-US" dirty="0">
                <a:latin typeface="Perpetua" pitchFamily="18" charset="0"/>
              </a:rPr>
              <a:t>patterns &amp; causes of violence</a:t>
            </a:r>
          </a:p>
          <a:p>
            <a:pPr marL="990600" lvl="1" indent="-533400" eaLnBrk="1" hangingPunct="1">
              <a:buFontTx/>
              <a:buAutoNum type="arabicPeriod"/>
            </a:pPr>
            <a:r>
              <a:rPr lang="en-US" dirty="0">
                <a:latin typeface="Perpetua" pitchFamily="18" charset="0"/>
              </a:rPr>
              <a:t>Evaluating policies and programs</a:t>
            </a:r>
          </a:p>
          <a:p>
            <a:pPr marL="990600" lvl="1" indent="-533400" eaLnBrk="1" hangingPunct="1">
              <a:buFontTx/>
              <a:buAutoNum type="arabicPeriod"/>
            </a:pPr>
            <a:r>
              <a:rPr lang="en-US" dirty="0">
                <a:latin typeface="Perpetua" pitchFamily="18" charset="0"/>
              </a:rPr>
              <a:t>Developing strategies and programs</a:t>
            </a:r>
          </a:p>
          <a:p>
            <a:pPr marL="990600" lvl="1" indent="-533400" eaLnBrk="1" hangingPunct="1">
              <a:buFontTx/>
              <a:buAutoNum type="arabicPeriod"/>
            </a:pPr>
            <a:r>
              <a:rPr lang="en-US" dirty="0">
                <a:latin typeface="Perpetua" pitchFamily="18" charset="0"/>
              </a:rPr>
              <a:t>Providing education, training &amp; technical assistance</a:t>
            </a:r>
          </a:p>
          <a:p>
            <a:pPr marL="990600" lvl="1" indent="-533400" eaLnBrk="1" hangingPunct="1">
              <a:buFontTx/>
              <a:buAutoNum type="arabicPeriod"/>
            </a:pPr>
            <a:r>
              <a:rPr lang="en-US" dirty="0">
                <a:latin typeface="Perpetua" pitchFamily="18" charset="0"/>
              </a:rPr>
              <a:t>Facilitating the development &amp; construction of databases</a:t>
            </a:r>
          </a:p>
          <a:p>
            <a:endParaRPr lang="en-US" dirty="0"/>
          </a:p>
        </p:txBody>
      </p:sp>
      <p:sp>
        <p:nvSpPr>
          <p:cNvPr id="4" name="Footer Placeholder 1"/>
          <p:cNvSpPr>
            <a:spLocks noGrp="1"/>
          </p:cNvSpPr>
          <p:nvPr>
            <p:ph type="ftr" sz="quarter" idx="10"/>
          </p:nvPr>
        </p:nvSpPr>
        <p:spPr/>
        <p:txBody>
          <a:bodyPr/>
          <a:lstStyle/>
          <a:p>
            <a:pPr>
              <a:defRPr/>
            </a:pPr>
            <a:r>
              <a:rPr lang="en-US" dirty="0"/>
              <a:t>Center for Violence Prevention and Community Safety</a:t>
            </a:r>
          </a:p>
        </p:txBody>
      </p:sp>
    </p:spTree>
    <p:extLst>
      <p:ext uri="{BB962C8B-B14F-4D97-AF65-F5344CB8AC3E}">
        <p14:creationId xmlns:p14="http://schemas.microsoft.com/office/powerpoint/2010/main" val="704798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t>Center for Violence Prevention and Community Safety</a:t>
            </a:r>
          </a:p>
        </p:txBody>
      </p:sp>
      <p:sp>
        <p:nvSpPr>
          <p:cNvPr id="9219" name="Rectangle 2"/>
          <p:cNvSpPr>
            <a:spLocks noGrp="1" noChangeArrowheads="1"/>
          </p:cNvSpPr>
          <p:nvPr>
            <p:ph type="title" idx="4294967295"/>
          </p:nvPr>
        </p:nvSpPr>
        <p:spPr>
          <a:xfrm>
            <a:off x="2090738" y="303213"/>
            <a:ext cx="7053262" cy="477837"/>
          </a:xfrm>
        </p:spPr>
        <p:txBody>
          <a:bodyPr>
            <a:normAutofit fontScale="90000"/>
          </a:bodyPr>
          <a:lstStyle/>
          <a:p>
            <a:pPr eaLnBrk="1" hangingPunct="1"/>
            <a:r>
              <a:rPr lang="en-US" sz="4000" dirty="0" smtClean="0">
                <a:latin typeface="Perpetua" pitchFamily="18" charset="0"/>
              </a:rPr>
              <a:t>Who Do We Work With?</a:t>
            </a:r>
          </a:p>
        </p:txBody>
      </p:sp>
      <p:sp>
        <p:nvSpPr>
          <p:cNvPr id="9220" name="Content Placeholder 6"/>
          <p:cNvSpPr>
            <a:spLocks noGrp="1"/>
          </p:cNvSpPr>
          <p:nvPr>
            <p:ph sz="half" idx="4294967295"/>
          </p:nvPr>
        </p:nvSpPr>
        <p:spPr>
          <a:xfrm>
            <a:off x="1143000" y="1219200"/>
            <a:ext cx="4191000" cy="4906963"/>
          </a:xfrm>
        </p:spPr>
        <p:txBody>
          <a:bodyPr>
            <a:normAutofit lnSpcReduction="10000"/>
          </a:bodyPr>
          <a:lstStyle/>
          <a:p>
            <a:pPr marL="609600" indent="-609600" eaLnBrk="1" hangingPunct="1">
              <a:lnSpc>
                <a:spcPct val="90000"/>
              </a:lnSpc>
              <a:buFont typeface="Wingdings" pitchFamily="2" charset="2"/>
              <a:buNone/>
            </a:pPr>
            <a:r>
              <a:rPr lang="en-US" dirty="0" smtClean="0">
                <a:latin typeface="Perpetua" pitchFamily="18" charset="0"/>
              </a:rPr>
              <a:t>International organizations &amp; Foreign governments</a:t>
            </a:r>
          </a:p>
          <a:p>
            <a:pPr marL="230188" indent="-230188" eaLnBrk="1" hangingPunct="1">
              <a:lnSpc>
                <a:spcPct val="90000"/>
              </a:lnSpc>
            </a:pPr>
            <a:r>
              <a:rPr lang="en-US" sz="1800" b="0" dirty="0" smtClean="0">
                <a:latin typeface="Perpetua" pitchFamily="18" charset="0"/>
              </a:rPr>
              <a:t>United States Agency for International Development (USAID)</a:t>
            </a:r>
          </a:p>
          <a:p>
            <a:pPr marL="230188" indent="-230188" eaLnBrk="1" hangingPunct="1">
              <a:lnSpc>
                <a:spcPct val="90000"/>
              </a:lnSpc>
            </a:pPr>
            <a:r>
              <a:rPr lang="en-US" sz="1800" b="0" dirty="0" smtClean="0">
                <a:latin typeface="Perpetua" pitchFamily="18" charset="0"/>
              </a:rPr>
              <a:t>Organization of American States (OAS)</a:t>
            </a:r>
          </a:p>
          <a:p>
            <a:pPr marL="230188" indent="-230188" eaLnBrk="1" hangingPunct="1">
              <a:lnSpc>
                <a:spcPct val="90000"/>
              </a:lnSpc>
            </a:pPr>
            <a:r>
              <a:rPr lang="en-US" sz="1800" b="0" dirty="0" smtClean="0">
                <a:latin typeface="Perpetua" pitchFamily="18" charset="0"/>
              </a:rPr>
              <a:t>Inter-American Development Bank</a:t>
            </a:r>
          </a:p>
          <a:p>
            <a:pPr marL="230188" indent="-230188" eaLnBrk="1" hangingPunct="1">
              <a:lnSpc>
                <a:spcPct val="90000"/>
              </a:lnSpc>
            </a:pPr>
            <a:r>
              <a:rPr lang="en-US" sz="1800" b="0" dirty="0" smtClean="0">
                <a:latin typeface="Perpetua" pitchFamily="18" charset="0"/>
              </a:rPr>
              <a:t>Bill &amp; Melinda Gates Foundation/ International Justice Mission</a:t>
            </a:r>
          </a:p>
          <a:p>
            <a:pPr marL="230188" indent="-230188" eaLnBrk="1" hangingPunct="1">
              <a:lnSpc>
                <a:spcPct val="90000"/>
              </a:lnSpc>
            </a:pPr>
            <a:r>
              <a:rPr lang="en-US" sz="1800" b="0" dirty="0" smtClean="0">
                <a:latin typeface="Perpetua" pitchFamily="18" charset="0"/>
              </a:rPr>
              <a:t>United Nations Development Program (</a:t>
            </a:r>
            <a:r>
              <a:rPr lang="en-US" sz="1800" b="0" dirty="0" err="1" smtClean="0">
                <a:latin typeface="Perpetua" pitchFamily="18" charset="0"/>
              </a:rPr>
              <a:t>UNDP</a:t>
            </a:r>
            <a:r>
              <a:rPr lang="en-US" sz="1800" b="0" dirty="0" smtClean="0">
                <a:latin typeface="Perpetua" pitchFamily="18" charset="0"/>
              </a:rPr>
              <a:t>)</a:t>
            </a:r>
          </a:p>
          <a:p>
            <a:pPr marL="230188" indent="-230188" eaLnBrk="1" hangingPunct="1">
              <a:lnSpc>
                <a:spcPct val="90000"/>
              </a:lnSpc>
            </a:pPr>
            <a:r>
              <a:rPr lang="en-US" sz="1800" b="0" dirty="0" smtClean="0">
                <a:latin typeface="Perpetua" pitchFamily="18" charset="0"/>
              </a:rPr>
              <a:t>Regional Security System (</a:t>
            </a:r>
            <a:r>
              <a:rPr lang="en-US" sz="1800" b="0" dirty="0" err="1" smtClean="0">
                <a:latin typeface="Perpetua" pitchFamily="18" charset="0"/>
              </a:rPr>
              <a:t>RSS</a:t>
            </a:r>
            <a:r>
              <a:rPr lang="en-US" sz="1800" b="0" dirty="0" smtClean="0">
                <a:latin typeface="Perpetua" pitchFamily="18" charset="0"/>
              </a:rPr>
              <a:t>)</a:t>
            </a:r>
          </a:p>
          <a:p>
            <a:pPr marL="230188" indent="-230188" eaLnBrk="1" hangingPunct="1">
              <a:lnSpc>
                <a:spcPct val="90000"/>
              </a:lnSpc>
            </a:pPr>
            <a:r>
              <a:rPr lang="en-US" sz="1800" b="0" dirty="0" smtClean="0">
                <a:latin typeface="Perpetua" pitchFamily="18" charset="0"/>
              </a:rPr>
              <a:t>Republic of Trinidad and Tobago</a:t>
            </a:r>
          </a:p>
          <a:p>
            <a:pPr marL="609600" indent="-609600" eaLnBrk="1" hangingPunct="1">
              <a:lnSpc>
                <a:spcPct val="90000"/>
              </a:lnSpc>
              <a:buFont typeface="Wingdings" pitchFamily="2" charset="2"/>
              <a:buNone/>
            </a:pPr>
            <a:endParaRPr lang="en-US" dirty="0" smtClean="0">
              <a:latin typeface="Perpetua" pitchFamily="18" charset="0"/>
            </a:endParaRPr>
          </a:p>
          <a:p>
            <a:pPr marL="609600" indent="-609600" eaLnBrk="1" hangingPunct="1">
              <a:lnSpc>
                <a:spcPct val="90000"/>
              </a:lnSpc>
              <a:buFont typeface="Wingdings" pitchFamily="2" charset="2"/>
              <a:buNone/>
            </a:pPr>
            <a:r>
              <a:rPr lang="en-US" dirty="0" smtClean="0">
                <a:latin typeface="Perpetua" pitchFamily="18" charset="0"/>
              </a:rPr>
              <a:t>U.S. Federal Agencies</a:t>
            </a:r>
          </a:p>
          <a:p>
            <a:pPr marL="230188" indent="-230188" eaLnBrk="1" hangingPunct="1">
              <a:lnSpc>
                <a:spcPct val="90000"/>
              </a:lnSpc>
            </a:pPr>
            <a:r>
              <a:rPr lang="en-US" sz="1800" b="0" dirty="0" smtClean="0">
                <a:latin typeface="Perpetua" pitchFamily="18" charset="0"/>
              </a:rPr>
              <a:t>National Institute of Justice</a:t>
            </a:r>
          </a:p>
          <a:p>
            <a:pPr marL="230188" indent="-230188" eaLnBrk="1" hangingPunct="1">
              <a:lnSpc>
                <a:spcPct val="90000"/>
              </a:lnSpc>
            </a:pPr>
            <a:r>
              <a:rPr lang="en-US" sz="1800" b="0" dirty="0" smtClean="0">
                <a:latin typeface="Perpetua" pitchFamily="18" charset="0"/>
              </a:rPr>
              <a:t>Department of Homeland Security</a:t>
            </a:r>
          </a:p>
          <a:p>
            <a:pPr marL="230188" indent="-230188" eaLnBrk="1" hangingPunct="1">
              <a:lnSpc>
                <a:spcPct val="90000"/>
              </a:lnSpc>
            </a:pPr>
            <a:r>
              <a:rPr lang="en-US" sz="1800" b="0" dirty="0" smtClean="0">
                <a:latin typeface="Perpetua" pitchFamily="18" charset="0"/>
              </a:rPr>
              <a:t>Bureau of Justice Assistance</a:t>
            </a:r>
          </a:p>
          <a:p>
            <a:pPr marL="609600" indent="-609600" eaLnBrk="1" hangingPunct="1"/>
            <a:endParaRPr lang="en-US" sz="1800" b="0" dirty="0" smtClean="0">
              <a:latin typeface="Perpetua" pitchFamily="18" charset="0"/>
            </a:endParaRPr>
          </a:p>
        </p:txBody>
      </p:sp>
      <p:sp>
        <p:nvSpPr>
          <p:cNvPr id="9221" name="Content Placeholder 8"/>
          <p:cNvSpPr>
            <a:spLocks noGrp="1"/>
          </p:cNvSpPr>
          <p:nvPr>
            <p:ph sz="quarter" idx="4294967295"/>
          </p:nvPr>
        </p:nvSpPr>
        <p:spPr>
          <a:xfrm>
            <a:off x="5334000" y="1295400"/>
            <a:ext cx="3810000" cy="4830763"/>
          </a:xfrm>
        </p:spPr>
        <p:txBody>
          <a:bodyPr/>
          <a:lstStyle/>
          <a:p>
            <a:pPr marL="609600" indent="-609600" eaLnBrk="1" hangingPunct="1">
              <a:lnSpc>
                <a:spcPct val="90000"/>
              </a:lnSpc>
              <a:buFont typeface="Wingdings" pitchFamily="2" charset="2"/>
              <a:buNone/>
            </a:pPr>
            <a:r>
              <a:rPr lang="en-US" dirty="0" smtClean="0">
                <a:latin typeface="Perpetua" pitchFamily="18" charset="0"/>
              </a:rPr>
              <a:t>Local Agencies</a:t>
            </a:r>
          </a:p>
          <a:p>
            <a:pPr marL="230188" indent="-230188" eaLnBrk="1" hangingPunct="1">
              <a:lnSpc>
                <a:spcPct val="90000"/>
              </a:lnSpc>
            </a:pPr>
            <a:r>
              <a:rPr lang="en-US" sz="1800" b="0" dirty="0" smtClean="0">
                <a:latin typeface="Perpetua" pitchFamily="18" charset="0"/>
              </a:rPr>
              <a:t>Arizona Criminal Justice Commission</a:t>
            </a:r>
          </a:p>
          <a:p>
            <a:pPr marL="230188" indent="-230188" eaLnBrk="1" hangingPunct="1">
              <a:lnSpc>
                <a:spcPct val="90000"/>
              </a:lnSpc>
            </a:pPr>
            <a:r>
              <a:rPr lang="en-US" sz="1800" b="0" dirty="0" smtClean="0">
                <a:latin typeface="Perpetua" pitchFamily="18" charset="0"/>
              </a:rPr>
              <a:t>Governors Office</a:t>
            </a:r>
          </a:p>
          <a:p>
            <a:pPr marL="230188" indent="-230188" eaLnBrk="1" hangingPunct="1">
              <a:lnSpc>
                <a:spcPct val="90000"/>
              </a:lnSpc>
            </a:pPr>
            <a:r>
              <a:rPr lang="en-US" sz="1800" b="0" dirty="0" smtClean="0">
                <a:latin typeface="Perpetua" pitchFamily="18" charset="0"/>
              </a:rPr>
              <a:t>Maricopa County Managers Office</a:t>
            </a:r>
          </a:p>
          <a:p>
            <a:pPr marL="230188" indent="-230188" eaLnBrk="1" hangingPunct="1">
              <a:lnSpc>
                <a:spcPct val="90000"/>
              </a:lnSpc>
            </a:pPr>
            <a:r>
              <a:rPr lang="en-US" sz="1800" b="0" dirty="0">
                <a:latin typeface="Perpetua" pitchFamily="18" charset="0"/>
              </a:rPr>
              <a:t>Maricopa County Attorneys Office</a:t>
            </a:r>
          </a:p>
          <a:p>
            <a:pPr marL="230188" indent="-230188" eaLnBrk="1" hangingPunct="1">
              <a:lnSpc>
                <a:spcPct val="90000"/>
              </a:lnSpc>
            </a:pPr>
            <a:r>
              <a:rPr lang="en-US" sz="1800" b="0" dirty="0" smtClean="0">
                <a:latin typeface="Perpetua" pitchFamily="18" charset="0"/>
              </a:rPr>
              <a:t>Law </a:t>
            </a:r>
            <a:r>
              <a:rPr lang="en-US" sz="1800" b="0" dirty="0" smtClean="0">
                <a:latin typeface="Perpetua" pitchFamily="18" charset="0"/>
              </a:rPr>
              <a:t>enforcement agencies</a:t>
            </a:r>
          </a:p>
          <a:p>
            <a:pPr marL="684213" lvl="1" indent="-182563" eaLnBrk="1" hangingPunct="1">
              <a:lnSpc>
                <a:spcPct val="90000"/>
              </a:lnSpc>
            </a:pPr>
            <a:r>
              <a:rPr lang="en-US" sz="1800" dirty="0" err="1" smtClean="0">
                <a:latin typeface="Perpetua" pitchFamily="18" charset="0"/>
              </a:rPr>
              <a:t>MCSO</a:t>
            </a:r>
            <a:endParaRPr lang="en-US" sz="1800" dirty="0" smtClean="0">
              <a:latin typeface="Perpetua" pitchFamily="18" charset="0"/>
            </a:endParaRPr>
          </a:p>
          <a:p>
            <a:pPr marL="684213" lvl="1" indent="-182563" eaLnBrk="1" hangingPunct="1">
              <a:lnSpc>
                <a:spcPct val="90000"/>
              </a:lnSpc>
            </a:pPr>
            <a:r>
              <a:rPr lang="en-US" sz="1800" dirty="0" smtClean="0">
                <a:latin typeface="Perpetua" pitchFamily="18" charset="0"/>
              </a:rPr>
              <a:t>Phoenix</a:t>
            </a:r>
          </a:p>
          <a:p>
            <a:pPr marL="684213" lvl="1" indent="-182563" eaLnBrk="1" hangingPunct="1">
              <a:lnSpc>
                <a:spcPct val="90000"/>
              </a:lnSpc>
            </a:pPr>
            <a:r>
              <a:rPr lang="en-US" sz="1800" b="0" dirty="0" smtClean="0">
                <a:latin typeface="Perpetua" pitchFamily="18" charset="0"/>
              </a:rPr>
              <a:t>Glendale</a:t>
            </a:r>
          </a:p>
          <a:p>
            <a:pPr marL="684213" lvl="1" indent="-182563" eaLnBrk="1" hangingPunct="1">
              <a:lnSpc>
                <a:spcPct val="90000"/>
              </a:lnSpc>
            </a:pPr>
            <a:r>
              <a:rPr lang="en-US" sz="1800" dirty="0" smtClean="0">
                <a:latin typeface="Perpetua" pitchFamily="18" charset="0"/>
              </a:rPr>
              <a:t>Mesa</a:t>
            </a:r>
          </a:p>
          <a:p>
            <a:pPr marL="684213" lvl="1" indent="-182563" eaLnBrk="1" hangingPunct="1">
              <a:lnSpc>
                <a:spcPct val="90000"/>
              </a:lnSpc>
            </a:pPr>
            <a:r>
              <a:rPr lang="en-US" sz="1800" b="0" dirty="0" smtClean="0">
                <a:latin typeface="Perpetua" pitchFamily="18" charset="0"/>
              </a:rPr>
              <a:t>Tempe</a:t>
            </a:r>
          </a:p>
          <a:p>
            <a:pPr marL="684213" lvl="1" indent="-182563" eaLnBrk="1" hangingPunct="1">
              <a:lnSpc>
                <a:spcPct val="90000"/>
              </a:lnSpc>
            </a:pPr>
            <a:r>
              <a:rPr lang="en-US" sz="1800" dirty="0" smtClean="0">
                <a:latin typeface="Perpetua" pitchFamily="18" charset="0"/>
              </a:rPr>
              <a:t>Tucson</a:t>
            </a:r>
            <a:endParaRPr lang="en-US" sz="1800" b="0" dirty="0" smtClean="0">
              <a:latin typeface="Perpetua" pitchFamily="18" charset="0"/>
            </a:endParaRPr>
          </a:p>
          <a:p>
            <a:pPr marL="609600" indent="-609600" eaLnBrk="1" hangingPunct="1">
              <a:buFont typeface="Wingdings" pitchFamily="2" charset="2"/>
              <a:buNone/>
            </a:pPr>
            <a:endParaRPr lang="en-US" sz="1800" dirty="0" smtClean="0">
              <a:latin typeface="Perpetua" pitchFamily="18" charset="0"/>
            </a:endParaRPr>
          </a:p>
        </p:txBody>
      </p:sp>
    </p:spTree>
    <p:extLst>
      <p:ext uri="{BB962C8B-B14F-4D97-AF65-F5344CB8AC3E}">
        <p14:creationId xmlns:p14="http://schemas.microsoft.com/office/powerpoint/2010/main" val="42427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70" name="Group 34"/>
          <p:cNvGraphicFramePr>
            <a:graphicFrameLocks noGrp="1"/>
          </p:cNvGraphicFramePr>
          <p:nvPr>
            <p:ph idx="1"/>
            <p:extLst>
              <p:ext uri="{D42A27DB-BD31-4B8C-83A1-F6EECF244321}">
                <p14:modId xmlns:p14="http://schemas.microsoft.com/office/powerpoint/2010/main" val="2378236841"/>
              </p:ext>
            </p:extLst>
          </p:nvPr>
        </p:nvGraphicFramePr>
        <p:xfrm>
          <a:off x="1142998" y="152400"/>
          <a:ext cx="8001002" cy="7107072"/>
        </p:xfrm>
        <a:graphic>
          <a:graphicData uri="http://schemas.openxmlformats.org/drawingml/2006/table">
            <a:tbl>
              <a:tblPr/>
              <a:tblGrid>
                <a:gridCol w="4165914"/>
                <a:gridCol w="3835088"/>
              </a:tblGrid>
              <a:tr h="741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rgbClr val="A50021"/>
                          </a:solidFill>
                          <a:effectLst/>
                          <a:latin typeface="+mn-lt"/>
                          <a:ea typeface="+mn-ea"/>
                          <a:cs typeface="+mn-cs"/>
                        </a:rPr>
                        <a:t>Social</a:t>
                      </a:r>
                      <a:r>
                        <a:rPr lang="en-US" sz="2400" b="1" kern="1200" baseline="0" dirty="0" smtClean="0">
                          <a:solidFill>
                            <a:srgbClr val="A50021"/>
                          </a:solidFill>
                          <a:effectLst/>
                          <a:latin typeface="+mn-lt"/>
                          <a:ea typeface="+mn-ea"/>
                          <a:cs typeface="+mn-cs"/>
                        </a:rPr>
                        <a:t> Embedded-Use </a:t>
                      </a:r>
                      <a:r>
                        <a:rPr lang="en-US" sz="2400" b="1" kern="1200" baseline="0" dirty="0" smtClean="0">
                          <a:solidFill>
                            <a:srgbClr val="A50021"/>
                          </a:solidFill>
                          <a:effectLst/>
                          <a:latin typeface="+mn-lt"/>
                          <a:ea typeface="+mn-ea"/>
                          <a:cs typeface="+mn-cs"/>
                        </a:rPr>
                        <a:t>Inspired Research</a:t>
                      </a:r>
                      <a:endParaRPr lang="en-US" sz="2400" b="1" kern="1200" dirty="0" smtClean="0">
                        <a:solidFill>
                          <a:srgbClr val="A50021"/>
                        </a:solidFill>
                        <a:effectLst/>
                        <a:latin typeface="+mn-lt"/>
                        <a:ea typeface="+mn-ea"/>
                        <a:cs typeface="+mn-cs"/>
                      </a:endParaRPr>
                    </a:p>
                    <a:p>
                      <a:endParaRPr lang="en-US" sz="1800" b="1" dirty="0">
                        <a:solidFill>
                          <a:srgbClr val="A50021"/>
                        </a:solidFill>
                        <a:latin typeface="+mn-lt"/>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A50021"/>
                          </a:solidFill>
                          <a:effectLst/>
                          <a:latin typeface="Franklin Gothic Demi"/>
                          <a:cs typeface="Arial" charset="0"/>
                        </a:rPr>
                        <a:t>Research and TA related to Racial Profiling</a:t>
                      </a: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r>
              <a:tr h="2074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A5002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A5002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A50021"/>
                        </a:solidFill>
                        <a:effectLst/>
                        <a:latin typeface="+mn-lt"/>
                        <a:ea typeface="+mn-ea"/>
                        <a:cs typeface="+mn-cs"/>
                      </a:endParaRPr>
                    </a:p>
                    <a:p>
                      <a:endParaRPr lang="en-US" sz="1800" b="1" dirty="0" smtClean="0">
                        <a:solidFill>
                          <a:srgbClr val="A50021"/>
                        </a:solidFill>
                        <a:latin typeface="+mn-lt"/>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buClr>
                          <a:srgbClr val="990033"/>
                        </a:buClr>
                        <a:buFont typeface="Wingdings" pitchFamily="2" charset="2"/>
                        <a:buNone/>
                      </a:pPr>
                      <a:r>
                        <a:rPr lang="en-US" sz="1800" baseline="0" dirty="0" smtClean="0"/>
                        <a:t>Increasing </a:t>
                      </a:r>
                      <a:r>
                        <a:rPr lang="en-US" sz="1800" baseline="0" dirty="0" smtClean="0"/>
                        <a:t>capacity to identify and respond to racial profiling and other constitutional violations.</a:t>
                      </a:r>
                    </a:p>
                    <a:p>
                      <a:pPr marL="0" indent="0" eaLnBrk="1" hangingPunct="1">
                        <a:buClr>
                          <a:srgbClr val="990033"/>
                        </a:buClr>
                        <a:buFont typeface="Wingdings" pitchFamily="2" charset="2"/>
                        <a:buNone/>
                      </a:pPr>
                      <a:endParaRPr lang="en-US" sz="1400" baseline="0" dirty="0" smtClean="0"/>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439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spc="0" normalizeH="0" baseline="0" noProof="0" dirty="0" smtClean="0">
                          <a:ln>
                            <a:noFill/>
                          </a:ln>
                          <a:solidFill>
                            <a:srgbClr val="A50021"/>
                          </a:solidFill>
                          <a:effectLst/>
                          <a:uLnTx/>
                          <a:uFillTx/>
                          <a:latin typeface="Franklin Gothic Book"/>
                          <a:ea typeface="+mj-ea"/>
                        </a:rPr>
                        <a:t>Focused Deterrence </a:t>
                      </a:r>
                      <a:endParaRPr kumimoji="0" lang="en-US" sz="1800" b="1" i="0" u="none" strike="noStrike" cap="none" normalizeH="0" baseline="0" dirty="0" smtClean="0">
                        <a:ln>
                          <a:noFill/>
                        </a:ln>
                        <a:solidFill>
                          <a:srgbClr val="A50021"/>
                        </a:solidFill>
                        <a:effectLst/>
                        <a:latin typeface="Franklin Gothic Demi"/>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r>
                        <a:rPr lang="en-US" sz="1800" b="1" dirty="0" smtClean="0">
                          <a:solidFill>
                            <a:srgbClr val="A50021"/>
                          </a:solidFill>
                          <a:latin typeface="Franklin Gothic Book" panose="020B0503020102020204" pitchFamily="34" charset="0"/>
                        </a:rPr>
                        <a:t>Crime Gun Intelligence Center</a:t>
                      </a: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034416">
                <a:tc>
                  <a:txBody>
                    <a:bodyPr/>
                    <a:lstStyle/>
                    <a:p>
                      <a:pPr marL="0" marR="0" lvl="1" indent="0" algn="l" defTabSz="457200" rtl="0" eaLnBrk="1" fontAlgn="auto" latinLnBrk="0" hangingPunct="1">
                        <a:lnSpc>
                          <a:spcPct val="100000"/>
                        </a:lnSpc>
                        <a:spcBef>
                          <a:spcPct val="20000"/>
                        </a:spcBef>
                        <a:spcAft>
                          <a:spcPts val="0"/>
                        </a:spcAft>
                        <a:buClrTx/>
                        <a:buSzTx/>
                        <a:buFont typeface="+mj-lt"/>
                        <a:buNone/>
                        <a:tabLst/>
                        <a:defRPr/>
                      </a:pPr>
                      <a:r>
                        <a:rPr lang="en-US" sz="1800" dirty="0" smtClean="0"/>
                        <a:t>Collaboration that targets</a:t>
                      </a:r>
                      <a:r>
                        <a:rPr lang="en-US" sz="1800" baseline="0" dirty="0" smtClean="0"/>
                        <a:t> chronic violent offenders </a:t>
                      </a:r>
                      <a:r>
                        <a:rPr lang="en-US" sz="1800" dirty="0" smtClean="0"/>
                        <a:t>by </a:t>
                      </a:r>
                      <a:r>
                        <a:rPr lang="en-US" sz="1800" dirty="0" smtClean="0"/>
                        <a:t>directly interacting with offenders and communicating clear incentives for compliance and severe consequences for criminal activity. </a:t>
                      </a:r>
                      <a:endParaRPr kumimoji="0" lang="en-US" sz="1800" b="0" i="0" u="none" strike="noStrike" kern="1200" cap="none" spc="0" normalizeH="0" baseline="0" noProof="0" dirty="0" smtClean="0">
                        <a:ln>
                          <a:noFill/>
                        </a:ln>
                        <a:solidFill>
                          <a:schemeClr val="tx1"/>
                        </a:solidFill>
                        <a:effectLst/>
                        <a:uLnTx/>
                        <a:uFillTx/>
                        <a:latin typeface="Franklin Gothic Book"/>
                        <a:ea typeface="+mn-ea"/>
                      </a:endParaRPr>
                    </a:p>
                    <a:p>
                      <a:pPr marL="0" marR="0" lvl="1" indent="0" algn="l" defTabSz="457200" rtl="0" eaLnBrk="1" fontAlgn="auto" latinLnBrk="0" hangingPunct="1">
                        <a:lnSpc>
                          <a:spcPct val="100000"/>
                        </a:lnSpc>
                        <a:spcBef>
                          <a:spcPct val="20000"/>
                        </a:spcBef>
                        <a:spcAft>
                          <a:spcPts val="0"/>
                        </a:spcAft>
                        <a:buClrTx/>
                        <a:buSzTx/>
                        <a:buFont typeface="+mj-lt"/>
                        <a:buNone/>
                        <a:tabLst/>
                        <a:defRPr/>
                      </a:pPr>
                      <a:endParaRPr kumimoji="0" lang="en-US" sz="1400" b="0" i="0" u="none" strike="noStrike" kern="1200" cap="none" spc="0" normalizeH="0" baseline="0" noProof="0" dirty="0" smtClean="0">
                        <a:ln>
                          <a:noFill/>
                        </a:ln>
                        <a:solidFill>
                          <a:prstClr val="black"/>
                        </a:solidFill>
                        <a:effectLst/>
                        <a:uLnTx/>
                        <a:uFillTx/>
                        <a:latin typeface="Franklin Gothic Book"/>
                        <a:ea typeface="+mn-ea"/>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indent="0">
                        <a:buFont typeface="Wingdings" panose="05000000000000000000" pitchFamily="2" charset="2"/>
                        <a:buNone/>
                      </a:pPr>
                      <a:r>
                        <a:rPr lang="en-US" sz="1800" kern="1200" dirty="0" smtClean="0">
                          <a:solidFill>
                            <a:schemeClr val="tx1"/>
                          </a:solidFill>
                          <a:effectLst/>
                          <a:latin typeface="+mn-lt"/>
                          <a:ea typeface="Franklin Gothic Book" charset="0"/>
                          <a:cs typeface="Franklin Gothic Book" charset="0"/>
                        </a:rPr>
                        <a:t>Collaboration </a:t>
                      </a:r>
                      <a:r>
                        <a:rPr lang="en-US" sz="1800" kern="1200" dirty="0" smtClean="0">
                          <a:solidFill>
                            <a:schemeClr val="tx1"/>
                          </a:solidFill>
                          <a:effectLst/>
                          <a:latin typeface="+mn-lt"/>
                          <a:ea typeface="Franklin Gothic Book" charset="0"/>
                          <a:cs typeface="Franklin Gothic Book" charset="0"/>
                        </a:rPr>
                        <a:t>that focuses on the collection, management, and analysis of crime gun data and seeks to reduce gun-related crime in Phoenix</a:t>
                      </a: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415979">
                <a:tc>
                  <a:txBody>
                    <a:bodyPr/>
                    <a:lstStyle/>
                    <a:p>
                      <a:pPr marL="228600" marR="0" lvl="0" indent="-228600" algn="l" defTabSz="7315200" rtl="0" eaLnBrk="1" fontAlgn="base" latinLnBrk="0" hangingPunct="1">
                        <a:lnSpc>
                          <a:spcPct val="100000"/>
                        </a:lnSpc>
                        <a:spcBef>
                          <a:spcPct val="0"/>
                        </a:spcBef>
                        <a:spcAft>
                          <a:spcPts val="600"/>
                        </a:spcAft>
                        <a:buClrTx/>
                        <a:buSzTx/>
                        <a:buFontTx/>
                        <a:buNone/>
                        <a:tabLst>
                          <a:tab pos="228600" algn="l"/>
                          <a:tab pos="457200" algn="l"/>
                          <a:tab pos="685800" algn="l"/>
                          <a:tab pos="914400" algn="l"/>
                          <a:tab pos="1143000" algn="l"/>
                          <a:tab pos="1371600" algn="l"/>
                          <a:tab pos="1600200" algn="l"/>
                        </a:tabLst>
                        <a:defRPr/>
                      </a:pPr>
                      <a:endParaRPr kumimoji="0" lang="en-US" sz="900" b="0" i="0" u="none" strike="noStrike" cap="none" normalizeH="0" baseline="0" dirty="0" smtClean="0">
                        <a:ln>
                          <a:noFill/>
                        </a:ln>
                        <a:solidFill>
                          <a:schemeClr val="tx1"/>
                        </a:solidFill>
                        <a:effectLst/>
                        <a:latin typeface="Franklin Gothic Book"/>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228600" marR="0" lvl="0" indent="-228600" algn="l" defTabSz="7315200" rtl="0" eaLnBrk="1" fontAlgn="base" latinLnBrk="0" hangingPunct="1">
                        <a:lnSpc>
                          <a:spcPct val="100000"/>
                        </a:lnSpc>
                        <a:spcBef>
                          <a:spcPct val="0"/>
                        </a:spcBef>
                        <a:spcAft>
                          <a:spcPts val="600"/>
                        </a:spcAft>
                        <a:buClrTx/>
                        <a:buSzTx/>
                        <a:buFontTx/>
                        <a:buNone/>
                        <a:tabLst>
                          <a:tab pos="228600" algn="l"/>
                          <a:tab pos="457200" algn="l"/>
                          <a:tab pos="685800" algn="l"/>
                          <a:tab pos="914400" algn="l"/>
                          <a:tab pos="1143000" algn="l"/>
                          <a:tab pos="1371600" algn="l"/>
                          <a:tab pos="1600200" algn="l"/>
                        </a:tabLst>
                      </a:pPr>
                      <a:endParaRPr kumimoji="0" lang="en-US" sz="1400" b="0" i="0" u="none" strike="noStrike" cap="none" normalizeH="0" baseline="0" dirty="0" smtClean="0">
                        <a:ln>
                          <a:noFill/>
                        </a:ln>
                        <a:solidFill>
                          <a:schemeClr val="tx1"/>
                        </a:solidFill>
                        <a:effectLst/>
                        <a:latin typeface="+mn-lt"/>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34" name="Title 1"/>
          <p:cNvSpPr>
            <a:spLocks/>
          </p:cNvSpPr>
          <p:nvPr/>
        </p:nvSpPr>
        <p:spPr bwMode="auto">
          <a:xfrm>
            <a:off x="2171700" y="946547"/>
            <a:ext cx="4800600" cy="685800"/>
          </a:xfrm>
          <a:prstGeom prst="rect">
            <a:avLst/>
          </a:prstGeom>
          <a:noFill/>
          <a:ln w="9525">
            <a:noFill/>
            <a:miter lim="800000"/>
            <a:headEnd/>
            <a:tailEnd/>
          </a:ln>
        </p:spPr>
        <p:txBody>
          <a:bodyPr anchor="ctr"/>
          <a:lstStyle/>
          <a:p>
            <a:pPr algn="ctr">
              <a:defRPr/>
            </a:pPr>
            <a:endParaRPr lang="en-US" sz="1500" dirty="0">
              <a:solidFill>
                <a:srgbClr val="363636"/>
              </a:solidFill>
              <a:latin typeface="Franklin Gothic Medium" pitchFamily="34" charset="0"/>
              <a:cs typeface="Arial" charset="0"/>
            </a:endParaRPr>
          </a:p>
        </p:txBody>
      </p:sp>
      <p:sp>
        <p:nvSpPr>
          <p:cNvPr id="13" name="Rectangle 12"/>
          <p:cNvSpPr/>
          <p:nvPr/>
        </p:nvSpPr>
        <p:spPr>
          <a:xfrm>
            <a:off x="990600" y="367252"/>
            <a:ext cx="6934200" cy="369332"/>
          </a:xfrm>
          <a:prstGeom prst="rect">
            <a:avLst/>
          </a:prstGeom>
        </p:spPr>
        <p:txBody>
          <a:bodyPr wrap="square">
            <a:spAutoFit/>
          </a:bodyPr>
          <a:lstStyle/>
          <a:p>
            <a:endParaRPr lang="en-US" sz="1800" dirty="0">
              <a:solidFill>
                <a:srgbClr val="C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5638800"/>
            <a:ext cx="990600" cy="1030452"/>
          </a:xfrm>
          <a:prstGeom prst="rect">
            <a:avLst/>
          </a:prstGeom>
        </p:spPr>
      </p:pic>
      <p:pic>
        <p:nvPicPr>
          <p:cNvPr id="4" name="Picture 3"/>
          <p:cNvPicPr>
            <a:picLocks noChangeAspect="1"/>
          </p:cNvPicPr>
          <p:nvPr/>
        </p:nvPicPr>
        <p:blipFill>
          <a:blip r:embed="rId3"/>
          <a:stretch>
            <a:fillRect/>
          </a:stretch>
        </p:blipFill>
        <p:spPr>
          <a:xfrm>
            <a:off x="3124200" y="5867400"/>
            <a:ext cx="1676545" cy="670618"/>
          </a:xfrm>
          <a:prstGeom prst="rect">
            <a:avLst/>
          </a:prstGeom>
        </p:spPr>
      </p:pic>
      <p:pic>
        <p:nvPicPr>
          <p:cNvPr id="6" name="Picture 5"/>
          <p:cNvPicPr>
            <a:picLocks noChangeAspect="1"/>
          </p:cNvPicPr>
          <p:nvPr/>
        </p:nvPicPr>
        <p:blipFill>
          <a:blip r:embed="rId4"/>
          <a:stretch>
            <a:fillRect/>
          </a:stretch>
        </p:blipFill>
        <p:spPr>
          <a:xfrm>
            <a:off x="7543800" y="2209800"/>
            <a:ext cx="1685925" cy="1011555"/>
          </a:xfrm>
          <a:prstGeom prst="rect">
            <a:avLst/>
          </a:prstGeom>
        </p:spPr>
      </p:pic>
      <p:pic>
        <p:nvPicPr>
          <p:cNvPr id="7" name="Picture 6"/>
          <p:cNvPicPr>
            <a:picLocks noChangeAspect="1"/>
          </p:cNvPicPr>
          <p:nvPr/>
        </p:nvPicPr>
        <p:blipFill>
          <a:blip r:embed="rId5"/>
          <a:stretch>
            <a:fillRect/>
          </a:stretch>
        </p:blipFill>
        <p:spPr>
          <a:xfrm>
            <a:off x="7848600" y="5638800"/>
            <a:ext cx="1066800" cy="1109472"/>
          </a:xfrm>
          <a:prstGeom prst="rect">
            <a:avLst/>
          </a:prstGeom>
        </p:spPr>
      </p:pic>
      <p:pic>
        <p:nvPicPr>
          <p:cNvPr id="2" name="Picture 1"/>
          <p:cNvPicPr>
            <a:picLocks noChangeAspect="1"/>
          </p:cNvPicPr>
          <p:nvPr/>
        </p:nvPicPr>
        <p:blipFill>
          <a:blip r:embed="rId6"/>
          <a:stretch>
            <a:fillRect/>
          </a:stretch>
        </p:blipFill>
        <p:spPr>
          <a:xfrm>
            <a:off x="1676400" y="1219200"/>
            <a:ext cx="3302000" cy="1981200"/>
          </a:xfrm>
          <a:prstGeom prst="rect">
            <a:avLst/>
          </a:prstGeom>
        </p:spPr>
      </p:pic>
      <p:pic>
        <p:nvPicPr>
          <p:cNvPr id="8" name="Picture 7"/>
          <p:cNvPicPr>
            <a:picLocks noChangeAspect="1"/>
          </p:cNvPicPr>
          <p:nvPr/>
        </p:nvPicPr>
        <p:blipFill>
          <a:blip r:embed="rId7"/>
          <a:stretch>
            <a:fillRect/>
          </a:stretch>
        </p:blipFill>
        <p:spPr>
          <a:xfrm>
            <a:off x="5486400" y="5791200"/>
            <a:ext cx="1676545" cy="670618"/>
          </a:xfrm>
          <a:prstGeom prst="rect">
            <a:avLst/>
          </a:prstGeom>
        </p:spPr>
      </p:pic>
    </p:spTree>
    <p:extLst>
      <p:ext uri="{BB962C8B-B14F-4D97-AF65-F5344CB8AC3E}">
        <p14:creationId xmlns:p14="http://schemas.microsoft.com/office/powerpoint/2010/main" val="1258901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70" name="Group 34"/>
          <p:cNvGraphicFramePr>
            <a:graphicFrameLocks noGrp="1"/>
          </p:cNvGraphicFramePr>
          <p:nvPr>
            <p:ph idx="1"/>
            <p:extLst>
              <p:ext uri="{D42A27DB-BD31-4B8C-83A1-F6EECF244321}">
                <p14:modId xmlns:p14="http://schemas.microsoft.com/office/powerpoint/2010/main" val="1164342542"/>
              </p:ext>
            </p:extLst>
          </p:nvPr>
        </p:nvGraphicFramePr>
        <p:xfrm>
          <a:off x="1142998" y="152399"/>
          <a:ext cx="8001002" cy="6926454"/>
        </p:xfrm>
        <a:graphic>
          <a:graphicData uri="http://schemas.openxmlformats.org/drawingml/2006/table">
            <a:tbl>
              <a:tblPr/>
              <a:tblGrid>
                <a:gridCol w="4165914"/>
                <a:gridCol w="3835088"/>
              </a:tblGrid>
              <a:tr h="664510">
                <a:tc>
                  <a:txBody>
                    <a:bodyPr/>
                    <a:lstStyle/>
                    <a:p>
                      <a:endParaRPr lang="en-US" sz="1100" dirty="0">
                        <a:solidFill>
                          <a:srgbClr val="FF0000"/>
                        </a:solidFill>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79646">
                              <a:lumMod val="50000"/>
                            </a:srgbClr>
                          </a:solidFill>
                          <a:effectLst/>
                          <a:uLnTx/>
                          <a:uFillTx/>
                          <a:latin typeface="Franklin Gothic Book"/>
                          <a:ea typeface="+mn-ea"/>
                          <a:cs typeface="+mn-cs"/>
                        </a:rPr>
                        <a:t>AZ-VDRS Defined </a:t>
                      </a:r>
                      <a:endParaRPr kumimoji="0" lang="en-US" sz="1800" b="1" i="0" u="none" strike="noStrike" kern="1200" cap="none" spc="0" normalizeH="0" baseline="0" noProof="0" dirty="0" smtClean="0">
                        <a:ln>
                          <a:noFill/>
                        </a:ln>
                        <a:solidFill>
                          <a:srgbClr val="000000"/>
                        </a:solidFill>
                        <a:effectLst/>
                        <a:uLnTx/>
                        <a:uFillTx/>
                        <a:latin typeface="+mn-lt"/>
                        <a:ea typeface="+mn-ea"/>
                        <a:cs typeface="+mn-cs"/>
                      </a:endParaRPr>
                    </a:p>
                    <a:p>
                      <a:endParaRPr lang="en-US" sz="1400" b="1" dirty="0"/>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r>
              <a:tr h="1961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endParaRPr lang="en-US" sz="1100" dirty="0" smtClean="0">
                        <a:solidFill>
                          <a:srgbClr val="FF0000"/>
                        </a:solidFill>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The </a:t>
                      </a:r>
                      <a:r>
                        <a:rPr lang="en-US" sz="1800" baseline="0" dirty="0" smtClean="0"/>
                        <a:t>Arizona Violent Death Reporting System combines official, confidential information on </a:t>
                      </a:r>
                      <a:r>
                        <a:rPr lang="en-US" sz="1800" b="1" baseline="0" dirty="0" smtClean="0"/>
                        <a:t>homicides and suicides in Arizona</a:t>
                      </a:r>
                      <a:r>
                        <a:rPr lang="en-US" sz="1800" baseline="0" dirty="0" smtClean="0"/>
                        <a:t>, developing an aggregated database from disparate, individual-level cases.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664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kern="1200" cap="none" spc="0" normalizeH="0" baseline="0" noProof="0" dirty="0" smtClean="0">
                        <a:ln>
                          <a:noFill/>
                        </a:ln>
                        <a:solidFill>
                          <a:srgbClr val="F79646">
                            <a:lumMod val="50000"/>
                          </a:srgbClr>
                        </a:solidFill>
                        <a:effectLst/>
                        <a:uLnTx/>
                        <a:uFillTx/>
                        <a:latin typeface="Franklin Gothic Book"/>
                        <a:ea typeface="+mj-e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spc="0" normalizeH="0" baseline="0" noProof="0" dirty="0" smtClean="0">
                          <a:ln>
                            <a:noFill/>
                          </a:ln>
                          <a:solidFill>
                            <a:srgbClr val="F79646">
                              <a:lumMod val="50000"/>
                            </a:srgbClr>
                          </a:solidFill>
                          <a:effectLst/>
                          <a:uLnTx/>
                          <a:uFillTx/>
                          <a:latin typeface="Franklin Gothic Book"/>
                          <a:ea typeface="+mj-ea"/>
                        </a:rPr>
                        <a:t>The AZ-VDRS Approach</a:t>
                      </a:r>
                      <a:endParaRPr kumimoji="0" lang="en-US" sz="1800" b="1" i="0" u="none" strike="noStrike" cap="none" normalizeH="0" baseline="0" dirty="0" smtClean="0">
                        <a:ln>
                          <a:noFill/>
                        </a:ln>
                        <a:solidFill>
                          <a:schemeClr val="tx2"/>
                        </a:solidFill>
                        <a:effectLst/>
                        <a:latin typeface="Franklin Gothic Demi"/>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endParaRPr kumimoji="0" lang="en-US" sz="1800" b="1" i="0" u="none" strike="noStrike" kern="1200" cap="none" spc="0" normalizeH="0" baseline="0" noProof="0" dirty="0" smtClean="0">
                        <a:ln>
                          <a:noFill/>
                        </a:ln>
                        <a:solidFill>
                          <a:srgbClr val="F79646">
                            <a:lumMod val="50000"/>
                          </a:srgbClr>
                        </a:solidFill>
                        <a:effectLst/>
                        <a:uLnTx/>
                        <a:uFillTx/>
                        <a:latin typeface="Franklin Gothic Book"/>
                        <a:ea typeface="+mj-ea"/>
                      </a:endParaRPr>
                    </a:p>
                    <a:p>
                      <a:r>
                        <a:rPr kumimoji="0" lang="en-US" sz="1800" b="1" i="0" u="none" strike="noStrike" kern="1200" cap="none" spc="0" normalizeH="0" baseline="0" noProof="0" dirty="0" smtClean="0">
                          <a:ln>
                            <a:noFill/>
                          </a:ln>
                          <a:solidFill>
                            <a:srgbClr val="F79646">
                              <a:lumMod val="50000"/>
                            </a:srgbClr>
                          </a:solidFill>
                          <a:effectLst/>
                          <a:uLnTx/>
                          <a:uFillTx/>
                          <a:latin typeface="Franklin Gothic Book"/>
                          <a:ea typeface="+mj-ea"/>
                        </a:rPr>
                        <a:t>AZ-VDRS Current Activities</a:t>
                      </a:r>
                      <a:endParaRPr lang="en-US" sz="1800" b="1" dirty="0" smtClean="0"/>
                    </a:p>
                    <a:p>
                      <a:endParaRPr lang="en-US" sz="1400" b="1" dirty="0"/>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719250">
                <a:tc>
                  <a:txBody>
                    <a:bodyPr/>
                    <a:lstStyle/>
                    <a:p>
                      <a:pPr marL="0" marR="0" lvl="1" indent="0" algn="l" defTabSz="457200" rtl="0" eaLnBrk="1" fontAlgn="auto" latinLnBrk="0" hangingPunct="1">
                        <a:lnSpc>
                          <a:spcPct val="100000"/>
                        </a:lnSpc>
                        <a:spcBef>
                          <a:spcPct val="20000"/>
                        </a:spcBef>
                        <a:spcAft>
                          <a:spcPts val="0"/>
                        </a:spcAft>
                        <a:buClrTx/>
                        <a:buSzTx/>
                        <a:buFont typeface="+mj-lt"/>
                        <a:buNone/>
                        <a:tabLst/>
                        <a:defRPr/>
                      </a:pPr>
                      <a:r>
                        <a:rPr kumimoji="0" lang="en-US" sz="1800" b="0" i="0" u="none" strike="noStrike" kern="1200" cap="none" spc="0" normalizeH="0" baseline="0" noProof="0" dirty="0" smtClean="0">
                          <a:ln>
                            <a:noFill/>
                          </a:ln>
                          <a:solidFill>
                            <a:schemeClr val="tx1"/>
                          </a:solidFill>
                          <a:effectLst/>
                          <a:uLnTx/>
                          <a:uFillTx/>
                          <a:latin typeface="Franklin Gothic Book"/>
                          <a:ea typeface="+mn-ea"/>
                        </a:rPr>
                        <a:t>Gather </a:t>
                      </a:r>
                      <a:r>
                        <a:rPr kumimoji="0" lang="en-US" sz="1800" b="0" i="0" u="none" strike="noStrike" kern="1200" cap="none" spc="0" normalizeH="0" baseline="0" noProof="0" dirty="0" smtClean="0">
                          <a:ln>
                            <a:noFill/>
                          </a:ln>
                          <a:solidFill>
                            <a:schemeClr val="tx1"/>
                          </a:solidFill>
                          <a:effectLst/>
                          <a:uLnTx/>
                          <a:uFillTx/>
                          <a:latin typeface="Franklin Gothic Book"/>
                          <a:ea typeface="+mn-ea"/>
                        </a:rPr>
                        <a:t>un-redacted reports on </a:t>
                      </a:r>
                      <a:r>
                        <a:rPr kumimoji="0" lang="en-US" sz="1800" b="0" i="0" u="none" strike="noStrike" kern="1200" cap="none" spc="0" normalizeH="0" baseline="0" noProof="0" dirty="0" smtClean="0">
                          <a:ln>
                            <a:noFill/>
                          </a:ln>
                          <a:solidFill>
                            <a:schemeClr val="tx1"/>
                          </a:solidFill>
                          <a:effectLst/>
                          <a:uLnTx/>
                          <a:uFillTx/>
                          <a:latin typeface="Franklin Gothic Book"/>
                          <a:ea typeface="+mn-ea"/>
                        </a:rPr>
                        <a:t>all suicides and homicides in Arizona on a monthly basis</a:t>
                      </a:r>
                      <a:r>
                        <a:rPr kumimoji="0" lang="en-US" sz="1800" b="0" i="0" u="none" strike="noStrike" kern="1200" cap="none" spc="0" normalizeH="0" baseline="0" noProof="0" dirty="0" smtClean="0">
                          <a:ln>
                            <a:noFill/>
                          </a:ln>
                          <a:solidFill>
                            <a:schemeClr val="tx1"/>
                          </a:solidFill>
                          <a:effectLst/>
                          <a:uLnTx/>
                          <a:uFillTx/>
                          <a:latin typeface="Franklin Gothic Book"/>
                          <a:ea typeface="+mn-ea"/>
                        </a:rPr>
                        <a:t>.</a:t>
                      </a:r>
                    </a:p>
                    <a:p>
                      <a:pPr marL="0" marR="0" lvl="1" indent="0" algn="l" defTabSz="457200" rtl="0" eaLnBrk="1" fontAlgn="auto" latinLnBrk="0" hangingPunct="1">
                        <a:lnSpc>
                          <a:spcPct val="100000"/>
                        </a:lnSpc>
                        <a:spcBef>
                          <a:spcPct val="20000"/>
                        </a:spcBef>
                        <a:spcAft>
                          <a:spcPts val="0"/>
                        </a:spcAft>
                        <a:buClrTx/>
                        <a:buSzTx/>
                        <a:buFont typeface="+mj-lt"/>
                        <a:buNone/>
                        <a:tabLst/>
                        <a:defRPr/>
                      </a:pPr>
                      <a:endParaRPr kumimoji="0" lang="en-US" sz="1800" b="0" i="0" u="none" strike="noStrike" kern="1200" cap="none" spc="0" normalizeH="0" baseline="0" noProof="0" dirty="0" smtClean="0">
                        <a:ln>
                          <a:noFill/>
                        </a:ln>
                        <a:solidFill>
                          <a:schemeClr val="tx1"/>
                        </a:solidFill>
                        <a:effectLst/>
                        <a:uLnTx/>
                        <a:uFillTx/>
                        <a:latin typeface="Franklin Gothic Book"/>
                        <a:ea typeface="+mn-ea"/>
                      </a:endParaRPr>
                    </a:p>
                    <a:p>
                      <a:pPr marL="344488" marR="0" lvl="1" indent="-344488"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chemeClr val="tx1"/>
                          </a:solidFill>
                          <a:effectLst/>
                          <a:uLnTx/>
                          <a:uFillTx/>
                          <a:latin typeface="Franklin Gothic Book"/>
                          <a:ea typeface="+mn-ea"/>
                        </a:rPr>
                        <a:t>Death certificates</a:t>
                      </a:r>
                    </a:p>
                    <a:p>
                      <a:pPr marL="344488" marR="0" lvl="1" indent="-344488"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chemeClr val="tx1"/>
                          </a:solidFill>
                          <a:effectLst/>
                          <a:uLnTx/>
                          <a:uFillTx/>
                          <a:latin typeface="Franklin Gothic Book"/>
                          <a:ea typeface="+mn-ea"/>
                        </a:rPr>
                        <a:t>Autopsy </a:t>
                      </a:r>
                      <a:r>
                        <a:rPr kumimoji="0" lang="en-US" sz="1800" b="0" i="0" u="none" strike="noStrike" kern="1200" cap="none" spc="0" normalizeH="0" baseline="0" noProof="0" dirty="0" smtClean="0">
                          <a:ln>
                            <a:noFill/>
                          </a:ln>
                          <a:solidFill>
                            <a:schemeClr val="tx1"/>
                          </a:solidFill>
                          <a:effectLst/>
                          <a:uLnTx/>
                          <a:uFillTx/>
                          <a:latin typeface="Franklin Gothic Book"/>
                          <a:ea typeface="+mn-ea"/>
                        </a:rPr>
                        <a:t>and toxicology </a:t>
                      </a:r>
                      <a:r>
                        <a:rPr kumimoji="0" lang="en-US" sz="1800" b="0" i="0" u="none" strike="noStrike" kern="1200" cap="none" spc="0" normalizeH="0" baseline="0" noProof="0" dirty="0" smtClean="0">
                          <a:ln>
                            <a:noFill/>
                          </a:ln>
                          <a:solidFill>
                            <a:schemeClr val="tx1"/>
                          </a:solidFill>
                          <a:effectLst/>
                          <a:uLnTx/>
                          <a:uFillTx/>
                          <a:latin typeface="Franklin Gothic Book"/>
                          <a:ea typeface="+mn-ea"/>
                        </a:rPr>
                        <a:t>reports</a:t>
                      </a:r>
                    </a:p>
                    <a:p>
                      <a:pPr marL="344488" marR="0" lvl="1" indent="-344488"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chemeClr val="tx1"/>
                          </a:solidFill>
                          <a:effectLst/>
                          <a:uLnTx/>
                          <a:uFillTx/>
                          <a:latin typeface="Franklin Gothic Book"/>
                          <a:ea typeface="+mn-ea"/>
                        </a:rPr>
                        <a:t>Police reports</a:t>
                      </a:r>
                      <a:endParaRPr kumimoji="0" lang="en-US" sz="1800" b="0" i="0" u="none" strike="noStrike" kern="1200" cap="none" spc="0" normalizeH="0" baseline="0" noProof="0" dirty="0" smtClean="0">
                        <a:ln>
                          <a:noFill/>
                        </a:ln>
                        <a:solidFill>
                          <a:schemeClr val="tx1"/>
                        </a:solidFill>
                        <a:effectLst/>
                        <a:uLnTx/>
                        <a:uFillTx/>
                        <a:latin typeface="Franklin Gothic Book"/>
                        <a:ea typeface="+mn-ea"/>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285750" indent="-285750">
                        <a:buFont typeface="Wingdings" panose="05000000000000000000" pitchFamily="2" charset="2"/>
                        <a:buChar char="§"/>
                      </a:pPr>
                      <a:r>
                        <a:rPr lang="en-US" sz="1400" kern="1200" dirty="0" smtClean="0">
                          <a:solidFill>
                            <a:schemeClr val="tx1"/>
                          </a:solidFill>
                          <a:effectLst/>
                          <a:latin typeface="+mn-lt"/>
                          <a:ea typeface="+mn-ea"/>
                          <a:cs typeface="+mn-cs"/>
                        </a:rPr>
                        <a:t>Began data collection as of January 1, 2015.</a:t>
                      </a:r>
                    </a:p>
                    <a:p>
                      <a:pPr marL="285750" indent="-285750">
                        <a:buFont typeface="Wingdings" panose="05000000000000000000" pitchFamily="2" charset="2"/>
                        <a:buChar char="§"/>
                      </a:pPr>
                      <a:r>
                        <a:rPr lang="en-US" sz="1400" kern="1200" dirty="0" smtClean="0">
                          <a:solidFill>
                            <a:schemeClr val="tx1"/>
                          </a:solidFill>
                          <a:effectLst/>
                          <a:latin typeface="+mn-lt"/>
                          <a:ea typeface="+mn-ea"/>
                          <a:cs typeface="+mn-cs"/>
                        </a:rPr>
                        <a:t>More than 50 participating LE agencies, covering more than 90% of all Arizona violent deaths.</a:t>
                      </a:r>
                    </a:p>
                    <a:p>
                      <a:pPr marL="285750" indent="-285750">
                        <a:buFont typeface="Wingdings" panose="05000000000000000000" pitchFamily="2" charset="2"/>
                        <a:buChar char="§"/>
                      </a:pPr>
                      <a:r>
                        <a:rPr lang="en-US" sz="1400" kern="1200" dirty="0" smtClean="0">
                          <a:solidFill>
                            <a:schemeClr val="tx1"/>
                          </a:solidFill>
                          <a:effectLst/>
                          <a:latin typeface="+mn-lt"/>
                          <a:ea typeface="+mn-ea"/>
                          <a:cs typeface="+mn-cs"/>
                        </a:rPr>
                        <a:t>Approx. </a:t>
                      </a:r>
                      <a:r>
                        <a:rPr lang="en-US" sz="1400" b="1" kern="1200" dirty="0" smtClean="0">
                          <a:solidFill>
                            <a:schemeClr val="tx1"/>
                          </a:solidFill>
                          <a:effectLst/>
                          <a:latin typeface="+mn-lt"/>
                          <a:ea typeface="+mn-ea"/>
                          <a:cs typeface="+mn-cs"/>
                        </a:rPr>
                        <a:t>1,700 violent deaths </a:t>
                      </a:r>
                      <a:r>
                        <a:rPr lang="en-US" sz="1400" kern="1200" dirty="0" smtClean="0">
                          <a:solidFill>
                            <a:schemeClr val="tx1"/>
                          </a:solidFill>
                          <a:effectLst/>
                          <a:latin typeface="+mn-lt"/>
                          <a:ea typeface="+mn-ea"/>
                          <a:cs typeface="+mn-cs"/>
                        </a:rPr>
                        <a:t>in </a:t>
                      </a:r>
                      <a:r>
                        <a:rPr lang="en-US" sz="1400" kern="1200" dirty="0" smtClean="0">
                          <a:solidFill>
                            <a:schemeClr val="tx1"/>
                          </a:solidFill>
                          <a:effectLst/>
                          <a:latin typeface="+mn-lt"/>
                          <a:ea typeface="+mn-ea"/>
                          <a:cs typeface="+mn-cs"/>
                        </a:rPr>
                        <a:t>Arizona</a:t>
                      </a:r>
                      <a:endParaRPr lang="en-US" sz="1400" kern="1200" dirty="0" smtClean="0">
                        <a:solidFill>
                          <a:schemeClr val="tx1"/>
                        </a:solidFill>
                        <a:effectLst/>
                        <a:latin typeface="+mn-lt"/>
                        <a:ea typeface="+mn-ea"/>
                        <a:cs typeface="+mn-cs"/>
                      </a:endParaRPr>
                    </a:p>
                    <a:p>
                      <a:pPr marL="285750" indent="-285750">
                        <a:buFont typeface="Wingdings" panose="05000000000000000000" pitchFamily="2" charset="2"/>
                        <a:buChar char="§"/>
                      </a:pPr>
                      <a:r>
                        <a:rPr lang="en-US" sz="1400" kern="1200" dirty="0" smtClean="0">
                          <a:solidFill>
                            <a:schemeClr val="tx1"/>
                          </a:solidFill>
                          <a:effectLst/>
                          <a:latin typeface="+mn-lt"/>
                          <a:ea typeface="+mn-ea"/>
                          <a:cs typeface="+mn-cs"/>
                        </a:rPr>
                        <a:t>On-going recruitment of law enforcement agencies</a:t>
                      </a:r>
                      <a:r>
                        <a:rPr lang="en-US" sz="1400" kern="1200" baseline="0" dirty="0" smtClean="0">
                          <a:solidFill>
                            <a:schemeClr val="tx1"/>
                          </a:solidFill>
                          <a:effectLst/>
                          <a:latin typeface="+mn-lt"/>
                          <a:ea typeface="+mn-ea"/>
                          <a:cs typeface="+mn-cs"/>
                        </a:rPr>
                        <a:t> across the state.</a:t>
                      </a:r>
                      <a:endParaRPr lang="en-US" sz="1400" kern="1200" dirty="0" smtClean="0">
                        <a:solidFill>
                          <a:schemeClr val="tx1"/>
                        </a:solidFill>
                        <a:effectLst/>
                        <a:latin typeface="+mn-lt"/>
                        <a:ea typeface="+mn-ea"/>
                        <a:cs typeface="+mn-cs"/>
                      </a:endParaRPr>
                    </a:p>
                    <a:p>
                      <a:pPr marL="285750" indent="-285750">
                        <a:buFont typeface="Wingdings" panose="05000000000000000000" pitchFamily="2" charset="2"/>
                        <a:buChar char="§"/>
                      </a:pPr>
                      <a:endParaRPr lang="en-US" sz="1400" kern="1200" dirty="0" smtClean="0">
                        <a:solidFill>
                          <a:schemeClr val="tx1"/>
                        </a:solidFill>
                        <a:effectLst/>
                        <a:latin typeface="+mn-lt"/>
                        <a:ea typeface="+mn-ea"/>
                        <a:cs typeface="+mn-cs"/>
                      </a:endParaRPr>
                    </a:p>
                    <a:p>
                      <a:pPr marL="285750" indent="-285750">
                        <a:buFont typeface="Wingdings" panose="05000000000000000000" pitchFamily="2" charset="2"/>
                        <a:buChar char="§"/>
                      </a:pPr>
                      <a:endParaRPr lang="en-US" sz="1400" kern="1200" dirty="0" smtClean="0">
                        <a:solidFill>
                          <a:schemeClr val="tx1"/>
                        </a:solidFill>
                        <a:effectLst/>
                        <a:latin typeface="+mn-lt"/>
                        <a:ea typeface="+mn-ea"/>
                        <a:cs typeface="+mn-cs"/>
                      </a:endParaRP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72774">
                <a:tc>
                  <a:txBody>
                    <a:bodyPr/>
                    <a:lstStyle/>
                    <a:p>
                      <a:pPr marL="228600" marR="0" lvl="0" indent="-228600" algn="l" defTabSz="7315200" rtl="0" eaLnBrk="1" fontAlgn="base" latinLnBrk="0" hangingPunct="1">
                        <a:lnSpc>
                          <a:spcPct val="100000"/>
                        </a:lnSpc>
                        <a:spcBef>
                          <a:spcPct val="0"/>
                        </a:spcBef>
                        <a:spcAft>
                          <a:spcPts val="600"/>
                        </a:spcAft>
                        <a:buClrTx/>
                        <a:buSzTx/>
                        <a:buFontTx/>
                        <a:buNone/>
                        <a:tabLst>
                          <a:tab pos="228600" algn="l"/>
                          <a:tab pos="457200" algn="l"/>
                          <a:tab pos="685800" algn="l"/>
                          <a:tab pos="914400" algn="l"/>
                          <a:tab pos="1143000" algn="l"/>
                          <a:tab pos="1371600" algn="l"/>
                          <a:tab pos="1600200" algn="l"/>
                        </a:tabLst>
                        <a:defRPr/>
                      </a:pPr>
                      <a:endParaRPr kumimoji="0" lang="en-US" sz="900" b="0" i="0" u="none" strike="noStrike" cap="none" normalizeH="0" baseline="0" dirty="0" smtClean="0">
                        <a:ln>
                          <a:noFill/>
                        </a:ln>
                        <a:solidFill>
                          <a:schemeClr val="tx1"/>
                        </a:solidFill>
                        <a:effectLst/>
                        <a:latin typeface="Franklin Gothic Book"/>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228600" marR="0" lvl="0" indent="-228600" algn="l" defTabSz="7315200" rtl="0" eaLnBrk="1" fontAlgn="base" latinLnBrk="0" hangingPunct="1">
                        <a:lnSpc>
                          <a:spcPct val="100000"/>
                        </a:lnSpc>
                        <a:spcBef>
                          <a:spcPct val="0"/>
                        </a:spcBef>
                        <a:spcAft>
                          <a:spcPts val="600"/>
                        </a:spcAft>
                        <a:buClrTx/>
                        <a:buSzTx/>
                        <a:buFontTx/>
                        <a:buNone/>
                        <a:tabLst>
                          <a:tab pos="228600" algn="l"/>
                          <a:tab pos="457200" algn="l"/>
                          <a:tab pos="685800" algn="l"/>
                          <a:tab pos="914400" algn="l"/>
                          <a:tab pos="1143000" algn="l"/>
                          <a:tab pos="1371600" algn="l"/>
                          <a:tab pos="1600200" algn="l"/>
                        </a:tabLst>
                      </a:pPr>
                      <a:endParaRPr kumimoji="0" lang="en-US" sz="1400" b="0" i="0" u="none" strike="noStrike" cap="none" normalizeH="0" baseline="0" dirty="0" smtClean="0">
                        <a:ln>
                          <a:noFill/>
                        </a:ln>
                        <a:solidFill>
                          <a:schemeClr val="tx1"/>
                        </a:solidFill>
                        <a:effectLst/>
                        <a:latin typeface="+mn-lt"/>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34" name="Title 1"/>
          <p:cNvSpPr>
            <a:spLocks/>
          </p:cNvSpPr>
          <p:nvPr/>
        </p:nvSpPr>
        <p:spPr bwMode="auto">
          <a:xfrm>
            <a:off x="2171700" y="946547"/>
            <a:ext cx="4800600" cy="685800"/>
          </a:xfrm>
          <a:prstGeom prst="rect">
            <a:avLst/>
          </a:prstGeom>
          <a:noFill/>
          <a:ln w="9525">
            <a:noFill/>
            <a:miter lim="800000"/>
            <a:headEnd/>
            <a:tailEnd/>
          </a:ln>
        </p:spPr>
        <p:txBody>
          <a:bodyPr anchor="ctr"/>
          <a:lstStyle/>
          <a:p>
            <a:pPr algn="ctr">
              <a:defRPr/>
            </a:pPr>
            <a:endParaRPr lang="en-US" sz="1500" dirty="0">
              <a:solidFill>
                <a:srgbClr val="363636"/>
              </a:solidFill>
              <a:latin typeface="Franklin Gothic Medium" pitchFamily="34" charset="0"/>
              <a:cs typeface="Arial" charset="0"/>
            </a:endParaRPr>
          </a:p>
        </p:txBody>
      </p:sp>
      <p:sp>
        <p:nvSpPr>
          <p:cNvPr id="13" name="Rectangle 12"/>
          <p:cNvSpPr/>
          <p:nvPr/>
        </p:nvSpPr>
        <p:spPr>
          <a:xfrm>
            <a:off x="990600" y="367252"/>
            <a:ext cx="6934200" cy="369332"/>
          </a:xfrm>
          <a:prstGeom prst="rect">
            <a:avLst/>
          </a:prstGeom>
        </p:spPr>
        <p:txBody>
          <a:bodyPr wrap="square">
            <a:spAutoFit/>
          </a:bodyPr>
          <a:lstStyle/>
          <a:p>
            <a:endParaRPr lang="en-US" sz="1800"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762000"/>
            <a:ext cx="1813891" cy="1143000"/>
          </a:xfrm>
          <a:prstGeom prst="rect">
            <a:avLst/>
          </a:prstGeom>
        </p:spPr>
      </p:pic>
      <p:pic>
        <p:nvPicPr>
          <p:cNvPr id="3" name="Picture 2"/>
          <p:cNvPicPr>
            <a:picLocks noChangeAspect="1"/>
          </p:cNvPicPr>
          <p:nvPr/>
        </p:nvPicPr>
        <p:blipFill>
          <a:blip r:embed="rId3"/>
          <a:stretch>
            <a:fillRect/>
          </a:stretch>
        </p:blipFill>
        <p:spPr>
          <a:xfrm>
            <a:off x="3429000" y="762000"/>
            <a:ext cx="1767681" cy="1295400"/>
          </a:xfrm>
          <a:prstGeom prst="rect">
            <a:avLst/>
          </a:prstGeom>
        </p:spPr>
      </p:pic>
    </p:spTree>
    <p:extLst>
      <p:ext uri="{BB962C8B-B14F-4D97-AF65-F5344CB8AC3E}">
        <p14:creationId xmlns:p14="http://schemas.microsoft.com/office/powerpoint/2010/main" val="589878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70" name="Group 34"/>
          <p:cNvGraphicFramePr>
            <a:graphicFrameLocks noGrp="1"/>
          </p:cNvGraphicFramePr>
          <p:nvPr>
            <p:ph idx="1"/>
            <p:extLst>
              <p:ext uri="{D42A27DB-BD31-4B8C-83A1-F6EECF244321}">
                <p14:modId xmlns:p14="http://schemas.microsoft.com/office/powerpoint/2010/main" val="1690013024"/>
              </p:ext>
            </p:extLst>
          </p:nvPr>
        </p:nvGraphicFramePr>
        <p:xfrm>
          <a:off x="1066800" y="0"/>
          <a:ext cx="8077200" cy="7044288"/>
        </p:xfrm>
        <a:graphic>
          <a:graphicData uri="http://schemas.openxmlformats.org/drawingml/2006/table">
            <a:tbl>
              <a:tblPr/>
              <a:tblGrid>
                <a:gridCol w="4119373"/>
                <a:gridCol w="3957827"/>
              </a:tblGrid>
              <a:tr h="762000">
                <a:tc>
                  <a:txBody>
                    <a:bodyPr/>
                    <a:lstStyle/>
                    <a:p>
                      <a:pPr algn="ctr"/>
                      <a:r>
                        <a:rPr lang="en-US" sz="1800" b="1" i="1" kern="1200" dirty="0" smtClean="0">
                          <a:solidFill>
                            <a:schemeClr val="tx1"/>
                          </a:solidFill>
                          <a:effectLst/>
                          <a:latin typeface="Franklin Gothic Book" charset="0"/>
                          <a:ea typeface="Franklin Gothic Book" charset="0"/>
                          <a:cs typeface="Franklin Gothic Book" charset="0"/>
                        </a:rPr>
                        <a:t>Assessing the Impact and Consequences of Police Officer Body-Worn </a:t>
                      </a:r>
                      <a:r>
                        <a:rPr lang="en-US" sz="1800" b="1" i="1" kern="1200" dirty="0" smtClean="0">
                          <a:solidFill>
                            <a:schemeClr val="tx1"/>
                          </a:solidFill>
                          <a:effectLst/>
                          <a:latin typeface="Franklin Gothic Book" charset="0"/>
                          <a:ea typeface="Franklin Gothic Book" charset="0"/>
                          <a:cs typeface="Franklin Gothic Book" charset="0"/>
                        </a:rPr>
                        <a:t>Cameras</a:t>
                      </a:r>
                      <a:endParaRPr lang="en-US" sz="1100" i="1" dirty="0">
                        <a:solidFill>
                          <a:srgbClr val="FF0000"/>
                        </a:solidFill>
                        <a:latin typeface="Franklin Gothic Book" charset="0"/>
                        <a:ea typeface="Franklin Gothic Book" charset="0"/>
                        <a:cs typeface="Franklin Gothic Book" charset="0"/>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79646">
                              <a:lumMod val="50000"/>
                            </a:srgbClr>
                          </a:solidFill>
                          <a:effectLst/>
                          <a:uLnTx/>
                          <a:uFillTx/>
                          <a:latin typeface="Franklin Gothic Book"/>
                          <a:ea typeface="+mn-ea"/>
                          <a:cs typeface="+mn-cs"/>
                        </a:rPr>
                        <a:t>Project Research </a:t>
                      </a:r>
                      <a:r>
                        <a:rPr kumimoji="0" lang="en-US" sz="1800" b="1" i="0" u="none" strike="noStrike" kern="1200" cap="none" spc="0" normalizeH="0" baseline="0" noProof="0" dirty="0" smtClean="0">
                          <a:ln>
                            <a:noFill/>
                          </a:ln>
                          <a:solidFill>
                            <a:srgbClr val="F79646">
                              <a:lumMod val="50000"/>
                            </a:srgbClr>
                          </a:solidFill>
                          <a:effectLst/>
                          <a:uLnTx/>
                          <a:uFillTx/>
                          <a:latin typeface="Franklin Gothic Book"/>
                          <a:ea typeface="+mn-ea"/>
                          <a:cs typeface="+mn-cs"/>
                        </a:rPr>
                        <a:t>Questions</a:t>
                      </a:r>
                      <a:endParaRPr kumimoji="0" lang="en-US" sz="1800" b="1" i="0" u="none" strike="noStrike" kern="1200" cap="none" spc="0" normalizeH="0" baseline="0" noProof="0" dirty="0" smtClean="0">
                        <a:ln>
                          <a:noFill/>
                        </a:ln>
                        <a:solidFill>
                          <a:srgbClr val="000000"/>
                        </a:solidFill>
                        <a:effectLst/>
                        <a:uLnTx/>
                        <a:uFillTx/>
                        <a:latin typeface="+mn-lt"/>
                        <a:ea typeface="+mn-ea"/>
                        <a:cs typeface="+mn-cs"/>
                      </a:endParaRP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r>
              <a:tr h="2820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indent="-228600">
                        <a:buFont typeface="+mj-lt"/>
                        <a:buAutoNum type="arabicPeriod"/>
                      </a:pPr>
                      <a:r>
                        <a:rPr lang="en-US" sz="1600" kern="1200" dirty="0" smtClean="0">
                          <a:solidFill>
                            <a:schemeClr val="tx1"/>
                          </a:solidFill>
                          <a:effectLst/>
                          <a:latin typeface="Franklin Gothic Book" charset="0"/>
                          <a:ea typeface="Franklin Gothic Book" charset="0"/>
                          <a:cs typeface="Franklin Gothic Book" charset="0"/>
                        </a:rPr>
                        <a:t>How do police officers perceive BWCs? Do those perceptions change over time?</a:t>
                      </a:r>
                    </a:p>
                    <a:p>
                      <a:pPr marL="228600" indent="-228600">
                        <a:buFont typeface="+mj-lt"/>
                        <a:buAutoNum type="arabicPeriod"/>
                      </a:pPr>
                      <a:r>
                        <a:rPr lang="en-US" sz="1600" kern="1200" dirty="0" smtClean="0">
                          <a:solidFill>
                            <a:schemeClr val="tx1"/>
                          </a:solidFill>
                          <a:effectLst/>
                          <a:latin typeface="Franklin Gothic Book" charset="0"/>
                          <a:ea typeface="Franklin Gothic Book" charset="0"/>
                          <a:cs typeface="Franklin Gothic Book" charset="0"/>
                        </a:rPr>
                        <a:t>What</a:t>
                      </a:r>
                      <a:r>
                        <a:rPr lang="en-US" sz="1600" kern="1200" baseline="0" dirty="0" smtClean="0">
                          <a:solidFill>
                            <a:schemeClr val="tx1"/>
                          </a:solidFill>
                          <a:effectLst/>
                          <a:latin typeface="Franklin Gothic Book" charset="0"/>
                          <a:ea typeface="Franklin Gothic Book" charset="0"/>
                          <a:cs typeface="Franklin Gothic Book" charset="0"/>
                        </a:rPr>
                        <a:t> are</a:t>
                      </a:r>
                      <a:r>
                        <a:rPr lang="en-US" sz="1600" kern="1200" dirty="0" smtClean="0">
                          <a:solidFill>
                            <a:schemeClr val="tx1"/>
                          </a:solidFill>
                          <a:effectLst/>
                          <a:latin typeface="Franklin Gothic Book" charset="0"/>
                          <a:ea typeface="Franklin Gothic Book" charset="0"/>
                          <a:cs typeface="Franklin Gothic Book" charset="0"/>
                        </a:rPr>
                        <a:t> citizens’ perceptions of BWCs?</a:t>
                      </a:r>
                    </a:p>
                    <a:p>
                      <a:pPr marL="228600" indent="-228600">
                        <a:buFont typeface="+mj-lt"/>
                        <a:buAutoNum type="arabicPeriod"/>
                      </a:pPr>
                      <a:r>
                        <a:rPr lang="en-US" sz="1600" kern="1200" dirty="0" smtClean="0">
                          <a:solidFill>
                            <a:schemeClr val="tx1"/>
                          </a:solidFill>
                          <a:effectLst/>
                          <a:latin typeface="Franklin Gothic Book" charset="0"/>
                          <a:ea typeface="Franklin Gothic Book" charset="0"/>
                          <a:cs typeface="Franklin Gothic Book" charset="0"/>
                        </a:rPr>
                        <a:t>Can BWCs be used as a mechanism for identifying best practices in violence reduction?</a:t>
                      </a:r>
                    </a:p>
                    <a:p>
                      <a:pPr marL="228600" indent="-228600">
                        <a:buFont typeface="+mj-lt"/>
                        <a:buAutoNum type="arabicPeriod"/>
                      </a:pPr>
                      <a:r>
                        <a:rPr lang="en-US" sz="1600" kern="1200" dirty="0" smtClean="0">
                          <a:solidFill>
                            <a:schemeClr val="tx1"/>
                          </a:solidFill>
                          <a:effectLst/>
                          <a:latin typeface="Franklin Gothic Book" charset="0"/>
                          <a:ea typeface="Franklin Gothic Book" charset="0"/>
                          <a:cs typeface="Franklin Gothic Book" charset="0"/>
                        </a:rPr>
                        <a:t>Do BWCs lead to reductions in officer use of force and citizen complaints?</a:t>
                      </a:r>
                    </a:p>
                    <a:p>
                      <a:pPr marL="228600" indent="-228600">
                        <a:buFont typeface="+mj-lt"/>
                        <a:buAutoNum type="arabicPeriod"/>
                      </a:pPr>
                      <a:r>
                        <a:rPr lang="en-US" sz="1600" kern="1200" dirty="0" smtClean="0">
                          <a:solidFill>
                            <a:schemeClr val="tx1"/>
                          </a:solidFill>
                          <a:effectLst/>
                          <a:latin typeface="Franklin Gothic Book" charset="0"/>
                          <a:ea typeface="Franklin Gothic Book" charset="0"/>
                          <a:cs typeface="Franklin Gothic Book" charset="0"/>
                        </a:rPr>
                        <a:t>Can BWCs facilitate sentinel event review?</a:t>
                      </a:r>
                    </a:p>
                    <a:p>
                      <a:pPr marL="228600" indent="-228600">
                        <a:buFont typeface="+mj-lt"/>
                        <a:buAutoNum type="arabicPeriod"/>
                      </a:pPr>
                      <a:r>
                        <a:rPr lang="en-US" sz="1600" kern="1200" dirty="0" smtClean="0">
                          <a:solidFill>
                            <a:schemeClr val="tx1"/>
                          </a:solidFill>
                          <a:effectLst/>
                          <a:latin typeface="Franklin Gothic Book" charset="0"/>
                          <a:ea typeface="Franklin Gothic Book" charset="0"/>
                          <a:cs typeface="Franklin Gothic Book" charset="0"/>
                        </a:rPr>
                        <a:t>Do BWCs lead to changes in prosecutor charging practices, and case outcomes? </a:t>
                      </a:r>
                    </a:p>
                    <a:p>
                      <a:pPr marL="342900" indent="-342900">
                        <a:buAutoNum type="arabicParenR"/>
                      </a:pPr>
                      <a:endParaRPr lang="en-US" sz="800" kern="1200" dirty="0" smtClean="0">
                        <a:solidFill>
                          <a:schemeClr val="tx1"/>
                        </a:solidFill>
                        <a:effectLst/>
                        <a:latin typeface="+mn-lt"/>
                        <a:ea typeface="+mn-ea"/>
                        <a:cs typeface="+mn-cs"/>
                      </a:endParaRP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spc="0" normalizeH="0" baseline="0" noProof="0" dirty="0" smtClean="0">
                          <a:ln>
                            <a:noFill/>
                          </a:ln>
                          <a:solidFill>
                            <a:srgbClr val="F79646">
                              <a:lumMod val="50000"/>
                            </a:srgbClr>
                          </a:solidFill>
                          <a:effectLst/>
                          <a:uLnTx/>
                          <a:uFillTx/>
                          <a:latin typeface="Franklin Gothic Book"/>
                          <a:ea typeface="+mj-ea"/>
                          <a:cs typeface="+mn-cs"/>
                        </a:rPr>
                        <a:t>Sponsors </a:t>
                      </a:r>
                      <a:endParaRPr kumimoji="0" lang="en-US" sz="1800" b="1" i="0" u="none" strike="noStrike" cap="none" normalizeH="0" baseline="0" dirty="0" smtClean="0">
                        <a:ln>
                          <a:noFill/>
                        </a:ln>
                        <a:solidFill>
                          <a:schemeClr val="tx2"/>
                        </a:solidFill>
                        <a:effectLst/>
                        <a:latin typeface="Franklin Gothic Demi"/>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r>
                        <a:rPr kumimoji="0" lang="en-US" sz="1800" b="1" i="0" u="none" strike="noStrike" kern="1200" cap="none" spc="0" normalizeH="0" baseline="0" noProof="0" dirty="0" smtClean="0">
                          <a:ln>
                            <a:noFill/>
                          </a:ln>
                          <a:solidFill>
                            <a:srgbClr val="F79646">
                              <a:lumMod val="50000"/>
                            </a:srgbClr>
                          </a:solidFill>
                          <a:effectLst/>
                          <a:uLnTx/>
                          <a:uFillTx/>
                          <a:latin typeface="Franklin Gothic Book"/>
                          <a:ea typeface="+mj-ea"/>
                        </a:rPr>
                        <a:t>Research Activities</a:t>
                      </a:r>
                      <a:endParaRPr lang="en-US" sz="1800" b="1" dirty="0" smtClean="0"/>
                    </a:p>
                    <a:p>
                      <a:endParaRPr lang="en-US" sz="1400" b="1" dirty="0"/>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092893">
                <a:tc>
                  <a:txBody>
                    <a:bodyPr/>
                    <a:lstStyle/>
                    <a:p>
                      <a:pPr marL="0" marR="0" lvl="1" indent="0" algn="l" defTabSz="457200" rtl="0" eaLnBrk="1" fontAlgn="auto" latinLnBrk="0" hangingPunct="1">
                        <a:lnSpc>
                          <a:spcPct val="100000"/>
                        </a:lnSpc>
                        <a:spcBef>
                          <a:spcPct val="20000"/>
                        </a:spcBef>
                        <a:spcAft>
                          <a:spcPts val="0"/>
                        </a:spcAft>
                        <a:buClrTx/>
                        <a:buSzTx/>
                        <a:buFont typeface="+mj-lt"/>
                        <a:buNone/>
                        <a:tabLst/>
                        <a:defRPr/>
                      </a:pPr>
                      <a:endParaRPr kumimoji="0" lang="en-US" sz="1300" b="0" i="0" u="none" strike="noStrike" kern="1200" cap="none" spc="0" normalizeH="0" baseline="0" noProof="0" dirty="0" smtClean="0">
                        <a:ln>
                          <a:noFill/>
                        </a:ln>
                        <a:solidFill>
                          <a:prstClr val="black"/>
                        </a:solidFill>
                        <a:effectLst/>
                        <a:uLnTx/>
                        <a:uFillTx/>
                        <a:latin typeface="Franklin Gothic Book"/>
                        <a:ea typeface="+mn-ea"/>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342900" indent="-342900">
                        <a:buFont typeface="Wingdings" panose="05000000000000000000" pitchFamily="2" charset="2"/>
                        <a:buAutoNum type="arabicPeriod"/>
                      </a:pPr>
                      <a:r>
                        <a:rPr lang="en-US" sz="1600" kern="1200" dirty="0" smtClean="0">
                          <a:solidFill>
                            <a:schemeClr val="tx1"/>
                          </a:solidFill>
                          <a:effectLst/>
                          <a:latin typeface="Franklin Gothic Book" charset="0"/>
                          <a:ea typeface="Franklin Gothic Book" charset="0"/>
                          <a:cs typeface="Franklin Gothic Book" charset="0"/>
                        </a:rPr>
                        <a:t>Survey officers about BWCs (over time)</a:t>
                      </a:r>
                    </a:p>
                    <a:p>
                      <a:pPr marL="342900" indent="-342900">
                        <a:buFont typeface="Wingdings" panose="05000000000000000000" pitchFamily="2" charset="2"/>
                        <a:buAutoNum type="arabicPeriod"/>
                      </a:pPr>
                      <a:r>
                        <a:rPr lang="en-US" sz="1600" kern="1200" dirty="0" smtClean="0">
                          <a:solidFill>
                            <a:schemeClr val="tx1"/>
                          </a:solidFill>
                          <a:effectLst/>
                          <a:latin typeface="Franklin Gothic Book" charset="0"/>
                          <a:ea typeface="Franklin Gothic Book" charset="0"/>
                          <a:cs typeface="Franklin Gothic Book" charset="0"/>
                        </a:rPr>
                        <a:t>Surve</a:t>
                      </a:r>
                      <a:r>
                        <a:rPr lang="en-US" sz="1600" kern="1200" baseline="0" dirty="0" smtClean="0">
                          <a:solidFill>
                            <a:schemeClr val="tx1"/>
                          </a:solidFill>
                          <a:effectLst/>
                          <a:latin typeface="Franklin Gothic Book" charset="0"/>
                          <a:ea typeface="Franklin Gothic Book" charset="0"/>
                          <a:cs typeface="Franklin Gothic Book" charset="0"/>
                        </a:rPr>
                        <a:t>y citizens who have their police interactions recorded</a:t>
                      </a:r>
                      <a:endParaRPr lang="en-US" sz="1600" kern="1200" dirty="0" smtClean="0">
                        <a:solidFill>
                          <a:schemeClr val="tx1"/>
                        </a:solidFill>
                        <a:effectLst/>
                        <a:latin typeface="Franklin Gothic Book" charset="0"/>
                        <a:ea typeface="Franklin Gothic Book" charset="0"/>
                        <a:cs typeface="Franklin Gothic Book" charset="0"/>
                      </a:endParaRPr>
                    </a:p>
                    <a:p>
                      <a:pPr marL="342900" indent="-342900">
                        <a:buFont typeface="Wingdings" panose="05000000000000000000" pitchFamily="2" charset="2"/>
                        <a:buAutoNum type="arabicPeriod"/>
                      </a:pPr>
                      <a:r>
                        <a:rPr lang="en-US" sz="1600" kern="1200" dirty="0" smtClean="0">
                          <a:solidFill>
                            <a:schemeClr val="tx1"/>
                          </a:solidFill>
                          <a:effectLst/>
                          <a:latin typeface="Franklin Gothic Book" charset="0"/>
                          <a:ea typeface="Franklin Gothic Book" charset="0"/>
                          <a:cs typeface="Franklin Gothic Book" charset="0"/>
                        </a:rPr>
                        <a:t>Compare use of force and citizen complaints</a:t>
                      </a:r>
                      <a:r>
                        <a:rPr lang="en-US" sz="1600" kern="1200" baseline="0" dirty="0" smtClean="0">
                          <a:solidFill>
                            <a:schemeClr val="tx1"/>
                          </a:solidFill>
                          <a:effectLst/>
                          <a:latin typeface="Franklin Gothic Book" charset="0"/>
                          <a:ea typeface="Franklin Gothic Book" charset="0"/>
                          <a:cs typeface="Franklin Gothic Book" charset="0"/>
                        </a:rPr>
                        <a:t> over time</a:t>
                      </a:r>
                    </a:p>
                    <a:p>
                      <a:pPr marL="342900" indent="-342900">
                        <a:buFont typeface="Wingdings" panose="05000000000000000000" pitchFamily="2" charset="2"/>
                        <a:buAutoNum type="arabicPeriod"/>
                      </a:pPr>
                      <a:r>
                        <a:rPr lang="en-US" sz="1600" kern="1200" dirty="0" smtClean="0">
                          <a:solidFill>
                            <a:schemeClr val="tx1"/>
                          </a:solidFill>
                          <a:effectLst/>
                          <a:latin typeface="Franklin Gothic Book" charset="0"/>
                          <a:ea typeface="Franklin Gothic Book" charset="0"/>
                          <a:cs typeface="Franklin Gothic Book" charset="0"/>
                        </a:rPr>
                        <a:t>Interview key internal and external stakeholders</a:t>
                      </a: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79395">
                <a:tc>
                  <a:txBody>
                    <a:bodyPr/>
                    <a:lstStyle/>
                    <a:p>
                      <a:pPr marL="228600" marR="0" lvl="0" indent="-228600" algn="l" defTabSz="7315200" rtl="0" eaLnBrk="1" fontAlgn="base" latinLnBrk="0" hangingPunct="1">
                        <a:lnSpc>
                          <a:spcPct val="100000"/>
                        </a:lnSpc>
                        <a:spcBef>
                          <a:spcPct val="0"/>
                        </a:spcBef>
                        <a:spcAft>
                          <a:spcPts val="600"/>
                        </a:spcAft>
                        <a:buClrTx/>
                        <a:buSzTx/>
                        <a:buFontTx/>
                        <a:buNone/>
                        <a:tabLst>
                          <a:tab pos="228600" algn="l"/>
                          <a:tab pos="457200" algn="l"/>
                          <a:tab pos="685800" algn="l"/>
                          <a:tab pos="914400" algn="l"/>
                          <a:tab pos="1143000" algn="l"/>
                          <a:tab pos="1371600" algn="l"/>
                          <a:tab pos="1600200" algn="l"/>
                        </a:tabLst>
                        <a:defRPr/>
                      </a:pPr>
                      <a:endParaRPr kumimoji="0" lang="en-US" sz="900" b="0" i="0" u="none" strike="noStrike" cap="none" normalizeH="0" baseline="0" dirty="0" smtClean="0">
                        <a:ln>
                          <a:noFill/>
                        </a:ln>
                        <a:solidFill>
                          <a:schemeClr val="tx1"/>
                        </a:solidFill>
                        <a:effectLst/>
                        <a:latin typeface="Franklin Gothic Book"/>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228600" marR="0" lvl="0" indent="-228600" algn="l" defTabSz="7315200" rtl="0" eaLnBrk="1" fontAlgn="base" latinLnBrk="0" hangingPunct="1">
                        <a:lnSpc>
                          <a:spcPct val="100000"/>
                        </a:lnSpc>
                        <a:spcBef>
                          <a:spcPct val="0"/>
                        </a:spcBef>
                        <a:spcAft>
                          <a:spcPts val="600"/>
                        </a:spcAft>
                        <a:buClrTx/>
                        <a:buSzTx/>
                        <a:buFontTx/>
                        <a:buNone/>
                        <a:tabLst>
                          <a:tab pos="228600" algn="l"/>
                          <a:tab pos="457200" algn="l"/>
                          <a:tab pos="685800" algn="l"/>
                          <a:tab pos="914400" algn="l"/>
                          <a:tab pos="1143000" algn="l"/>
                          <a:tab pos="1371600" algn="l"/>
                          <a:tab pos="1600200" algn="l"/>
                        </a:tabLst>
                      </a:pPr>
                      <a:endParaRPr kumimoji="0" lang="en-US" sz="1400" b="0" i="0" u="none" strike="noStrike" cap="none" normalizeH="0" baseline="0" dirty="0" smtClean="0">
                        <a:ln>
                          <a:noFill/>
                        </a:ln>
                        <a:solidFill>
                          <a:schemeClr val="tx1"/>
                        </a:solidFill>
                        <a:effectLst/>
                        <a:latin typeface="Franklin Gothic Book" charset="0"/>
                        <a:ea typeface="Franklin Gothic Book" charset="0"/>
                        <a:cs typeface="Franklin Gothic Book" charset="0"/>
                      </a:endParaRPr>
                    </a:p>
                  </a:txBody>
                  <a:tcPr marL="62230" marR="62230" marT="68580" marB="685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34" name="Title 1"/>
          <p:cNvSpPr>
            <a:spLocks/>
          </p:cNvSpPr>
          <p:nvPr/>
        </p:nvSpPr>
        <p:spPr bwMode="auto">
          <a:xfrm>
            <a:off x="2171700" y="946547"/>
            <a:ext cx="4800600" cy="685800"/>
          </a:xfrm>
          <a:prstGeom prst="rect">
            <a:avLst/>
          </a:prstGeom>
          <a:noFill/>
          <a:ln w="9525">
            <a:noFill/>
            <a:miter lim="800000"/>
            <a:headEnd/>
            <a:tailEnd/>
          </a:ln>
        </p:spPr>
        <p:txBody>
          <a:bodyPr anchor="ctr"/>
          <a:lstStyle/>
          <a:p>
            <a:pPr algn="ctr">
              <a:defRPr/>
            </a:pPr>
            <a:endParaRPr lang="en-US" sz="1500" dirty="0">
              <a:solidFill>
                <a:srgbClr val="363636"/>
              </a:solidFill>
              <a:latin typeface="Franklin Gothic Medium" pitchFamily="34" charset="0"/>
              <a:cs typeface="Arial" charset="0"/>
            </a:endParaRPr>
          </a:p>
        </p:txBody>
      </p:sp>
      <p:sp>
        <p:nvSpPr>
          <p:cNvPr id="13" name="Rectangle 12"/>
          <p:cNvSpPr/>
          <p:nvPr/>
        </p:nvSpPr>
        <p:spPr>
          <a:xfrm>
            <a:off x="990600" y="381000"/>
            <a:ext cx="6934200" cy="369332"/>
          </a:xfrm>
          <a:prstGeom prst="rect">
            <a:avLst/>
          </a:prstGeom>
        </p:spPr>
        <p:txBody>
          <a:bodyPr wrap="square">
            <a:spAutoFit/>
          </a:bodyPr>
          <a:lstStyle/>
          <a:p>
            <a:endParaRPr lang="en-US" sz="1800"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09800"/>
            <a:ext cx="1152525" cy="115252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209800"/>
            <a:ext cx="844061" cy="1143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5486400"/>
            <a:ext cx="2744509" cy="918355"/>
          </a:xfrm>
          <a:prstGeom prst="rect">
            <a:avLst/>
          </a:prstGeom>
        </p:spPr>
      </p:pic>
      <p:pic>
        <p:nvPicPr>
          <p:cNvPr id="5" name="Picture 4"/>
          <p:cNvPicPr>
            <a:picLocks noChangeAspect="1"/>
          </p:cNvPicPr>
          <p:nvPr/>
        </p:nvPicPr>
        <p:blipFill>
          <a:blip r:embed="rId5"/>
          <a:stretch>
            <a:fillRect/>
          </a:stretch>
        </p:blipFill>
        <p:spPr>
          <a:xfrm>
            <a:off x="2514600" y="2209800"/>
            <a:ext cx="1066892" cy="1109568"/>
          </a:xfrm>
          <a:prstGeom prst="rect">
            <a:avLst/>
          </a:prstGeom>
        </p:spPr>
      </p:pic>
      <p:pic>
        <p:nvPicPr>
          <p:cNvPr id="6" name="Picture 5"/>
          <p:cNvPicPr>
            <a:picLocks noChangeAspect="1"/>
          </p:cNvPicPr>
          <p:nvPr/>
        </p:nvPicPr>
        <p:blipFill>
          <a:blip r:embed="rId6"/>
          <a:stretch>
            <a:fillRect/>
          </a:stretch>
        </p:blipFill>
        <p:spPr>
          <a:xfrm>
            <a:off x="3124200" y="4876800"/>
            <a:ext cx="1676545" cy="670618"/>
          </a:xfrm>
          <a:prstGeom prst="rect">
            <a:avLst/>
          </a:prstGeom>
        </p:spPr>
      </p:pic>
    </p:spTree>
    <p:extLst>
      <p:ext uri="{BB962C8B-B14F-4D97-AF65-F5344CB8AC3E}">
        <p14:creationId xmlns:p14="http://schemas.microsoft.com/office/powerpoint/2010/main" val="4270902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70" name="Group 34"/>
          <p:cNvGraphicFramePr>
            <a:graphicFrameLocks noGrp="1"/>
          </p:cNvGraphicFramePr>
          <p:nvPr>
            <p:ph idx="1"/>
            <p:extLst>
              <p:ext uri="{D42A27DB-BD31-4B8C-83A1-F6EECF244321}">
                <p14:modId xmlns:p14="http://schemas.microsoft.com/office/powerpoint/2010/main" val="1309369570"/>
              </p:ext>
            </p:extLst>
          </p:nvPr>
        </p:nvGraphicFramePr>
        <p:xfrm>
          <a:off x="1066800" y="57912"/>
          <a:ext cx="8077200" cy="7210774"/>
        </p:xfrm>
        <a:graphic>
          <a:graphicData uri="http://schemas.openxmlformats.org/drawingml/2006/table">
            <a:tbl>
              <a:tblPr/>
              <a:tblGrid>
                <a:gridCol w="3957828"/>
                <a:gridCol w="4119372"/>
              </a:tblGrid>
              <a:tr h="939169">
                <a:tc>
                  <a:txBody>
                    <a:bodyPr/>
                    <a:lstStyle/>
                    <a:p>
                      <a:pPr algn="ctr"/>
                      <a:r>
                        <a:rPr lang="en-US" sz="1800" b="1" i="1" kern="1200" dirty="0" smtClean="0">
                          <a:solidFill>
                            <a:schemeClr val="tx1"/>
                          </a:solidFill>
                          <a:effectLst/>
                          <a:latin typeface="Franklin Gothic Book" charset="0"/>
                          <a:ea typeface="Franklin Gothic Book" charset="0"/>
                          <a:cs typeface="Franklin Gothic Book" charset="0"/>
                        </a:rPr>
                        <a:t>Training</a:t>
                      </a:r>
                      <a:r>
                        <a:rPr lang="en-US" sz="1800" b="1" i="1" kern="1200" baseline="0" dirty="0" smtClean="0">
                          <a:solidFill>
                            <a:schemeClr val="tx1"/>
                          </a:solidFill>
                          <a:effectLst/>
                          <a:latin typeface="Franklin Gothic Book" charset="0"/>
                          <a:ea typeface="Franklin Gothic Book" charset="0"/>
                          <a:cs typeface="Franklin Gothic Book" charset="0"/>
                        </a:rPr>
                        <a:t> and Technical Assistance for the US DOJ Body-Worn Camera Pilot Implementation (PIP) Program</a:t>
                      </a:r>
                      <a:endParaRPr lang="en-US" sz="1800" i="1" dirty="0">
                        <a:solidFill>
                          <a:srgbClr val="FF0000"/>
                        </a:solidFill>
                        <a:latin typeface="Franklin Gothic Book" charset="0"/>
                        <a:ea typeface="Franklin Gothic Book" charset="0"/>
                        <a:cs typeface="Franklin Gothic Book" charset="0"/>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79646">
                              <a:lumMod val="50000"/>
                            </a:srgbClr>
                          </a:solidFill>
                          <a:effectLst/>
                          <a:uLnTx/>
                          <a:uFillTx/>
                          <a:latin typeface="Franklin Gothic Book"/>
                          <a:ea typeface="+mn-ea"/>
                          <a:cs typeface="+mn-cs"/>
                        </a:rPr>
                        <a:t>Project Goals</a:t>
                      </a:r>
                      <a:endParaRPr kumimoji="0" lang="en-US" sz="1800" b="1" i="0" u="none" strike="noStrike" kern="1200" cap="none" spc="0" normalizeH="0" baseline="0" noProof="0" dirty="0" smtClean="0">
                        <a:ln>
                          <a:noFill/>
                        </a:ln>
                        <a:solidFill>
                          <a:srgbClr val="000000"/>
                        </a:solidFill>
                        <a:effectLst/>
                        <a:uLnTx/>
                        <a:uFillTx/>
                        <a:latin typeface="+mn-lt"/>
                        <a:ea typeface="+mn-ea"/>
                        <a:cs typeface="+mn-cs"/>
                      </a:endParaRPr>
                    </a:p>
                    <a:p>
                      <a:endParaRPr lang="en-US" sz="1800" b="1" dirty="0"/>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r>
              <a:tr h="23583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tx1"/>
                        </a:solidFill>
                        <a:effectLst/>
                        <a:latin typeface="+mn-lt"/>
                        <a:ea typeface="+mn-ea"/>
                        <a:cs typeface="+mn-cs"/>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indent="-228600">
                        <a:buFont typeface="+mj-lt"/>
                        <a:buAutoNum type="arabicPeriod"/>
                      </a:pPr>
                      <a:r>
                        <a:rPr lang="en-US" sz="1600" kern="1200" dirty="0" smtClean="0">
                          <a:solidFill>
                            <a:schemeClr val="tx1"/>
                          </a:solidFill>
                          <a:effectLst/>
                          <a:latin typeface="Franklin Gothic Book" charset="0"/>
                          <a:ea typeface="Franklin Gothic Book" charset="0"/>
                          <a:cs typeface="Franklin Gothic Book" charset="0"/>
                        </a:rPr>
                        <a:t>Provide</a:t>
                      </a:r>
                      <a:r>
                        <a:rPr lang="en-US" sz="1600" kern="1200" baseline="0" dirty="0" smtClean="0">
                          <a:solidFill>
                            <a:schemeClr val="tx1"/>
                          </a:solidFill>
                          <a:effectLst/>
                          <a:latin typeface="Franklin Gothic Book" charset="0"/>
                          <a:ea typeface="Franklin Gothic Book" charset="0"/>
                          <a:cs typeface="Franklin Gothic Book" charset="0"/>
                        </a:rPr>
                        <a:t> </a:t>
                      </a:r>
                      <a:r>
                        <a:rPr lang="en-US" sz="1600" kern="1200" baseline="0" dirty="0" smtClean="0">
                          <a:solidFill>
                            <a:schemeClr val="tx1"/>
                          </a:solidFill>
                          <a:effectLst/>
                          <a:latin typeface="Franklin Gothic Book" charset="0"/>
                          <a:ea typeface="Franklin Gothic Book" charset="0"/>
                          <a:cs typeface="Franklin Gothic Book" charset="0"/>
                        </a:rPr>
                        <a:t>TTA to agencies as needed</a:t>
                      </a:r>
                    </a:p>
                    <a:p>
                      <a:pPr marL="228600" indent="-228600">
                        <a:buFont typeface="+mj-lt"/>
                        <a:buAutoNum type="arabicPeriod"/>
                      </a:pPr>
                      <a:r>
                        <a:rPr lang="en-US" sz="1600" kern="1200" baseline="0" dirty="0" smtClean="0">
                          <a:solidFill>
                            <a:schemeClr val="tx1"/>
                          </a:solidFill>
                          <a:effectLst/>
                          <a:latin typeface="Franklin Gothic Book" charset="0"/>
                          <a:ea typeface="Franklin Gothic Book" charset="0"/>
                          <a:cs typeface="Franklin Gothic Book" charset="0"/>
                        </a:rPr>
                        <a:t>Provide guidance on BWC administrative policy</a:t>
                      </a:r>
                      <a:endParaRPr lang="en-US" sz="1600" kern="1200" dirty="0" smtClean="0">
                        <a:solidFill>
                          <a:schemeClr val="tx1"/>
                        </a:solidFill>
                        <a:effectLst/>
                        <a:latin typeface="Franklin Gothic Book" charset="0"/>
                        <a:ea typeface="Franklin Gothic Book" charset="0"/>
                        <a:cs typeface="Franklin Gothic Book" charset="0"/>
                      </a:endParaRPr>
                    </a:p>
                    <a:p>
                      <a:pPr marL="228600" indent="-228600">
                        <a:buFont typeface="+mj-lt"/>
                        <a:buAutoNum type="arabicPeriod"/>
                      </a:pPr>
                      <a:r>
                        <a:rPr lang="en-US" sz="1600" kern="1200" dirty="0" smtClean="0">
                          <a:solidFill>
                            <a:schemeClr val="tx1"/>
                          </a:solidFill>
                          <a:effectLst/>
                          <a:latin typeface="Franklin Gothic Book" charset="0"/>
                          <a:ea typeface="Franklin Gothic Book" charset="0"/>
                          <a:cs typeface="Franklin Gothic Book" charset="0"/>
                        </a:rPr>
                        <a:t>Support</a:t>
                      </a:r>
                      <a:r>
                        <a:rPr lang="en-US" sz="1600" kern="1200" baseline="0" dirty="0" smtClean="0">
                          <a:solidFill>
                            <a:schemeClr val="tx1"/>
                          </a:solidFill>
                          <a:effectLst/>
                          <a:latin typeface="Franklin Gothic Book" charset="0"/>
                          <a:ea typeface="Franklin Gothic Book" charset="0"/>
                          <a:cs typeface="Franklin Gothic Book" charset="0"/>
                        </a:rPr>
                        <a:t> successful implementation of BWCs</a:t>
                      </a:r>
                      <a:endParaRPr lang="en-US" sz="1600" kern="1200" dirty="0" smtClean="0">
                        <a:solidFill>
                          <a:schemeClr val="tx1"/>
                        </a:solidFill>
                        <a:effectLst/>
                        <a:latin typeface="Franklin Gothic Book" charset="0"/>
                        <a:ea typeface="Franklin Gothic Book" charset="0"/>
                        <a:cs typeface="Franklin Gothic Book" charset="0"/>
                      </a:endParaRPr>
                    </a:p>
                    <a:p>
                      <a:pPr marL="228600" indent="-228600">
                        <a:buFont typeface="+mj-lt"/>
                        <a:buAutoNum type="arabicPeriod"/>
                      </a:pPr>
                      <a:r>
                        <a:rPr lang="en-US" sz="1600" kern="1200" dirty="0" smtClean="0">
                          <a:solidFill>
                            <a:schemeClr val="tx1"/>
                          </a:solidFill>
                          <a:effectLst/>
                          <a:latin typeface="Franklin Gothic Book" charset="0"/>
                          <a:ea typeface="Franklin Gothic Book" charset="0"/>
                          <a:cs typeface="Franklin Gothic Book" charset="0"/>
                        </a:rPr>
                        <a:t>Disseminate</a:t>
                      </a:r>
                      <a:r>
                        <a:rPr lang="en-US" sz="1600" kern="1200" baseline="0" dirty="0" smtClean="0">
                          <a:solidFill>
                            <a:schemeClr val="tx1"/>
                          </a:solidFill>
                          <a:effectLst/>
                          <a:latin typeface="Franklin Gothic Book" charset="0"/>
                          <a:ea typeface="Franklin Gothic Book" charset="0"/>
                          <a:cs typeface="Franklin Gothic Book" charset="0"/>
                        </a:rPr>
                        <a:t> information related to BWC policy, practice, and outcomes</a:t>
                      </a:r>
                      <a:endParaRPr lang="en-US" sz="1600" kern="1200" dirty="0" smtClean="0">
                        <a:solidFill>
                          <a:schemeClr val="tx1"/>
                        </a:solidFill>
                        <a:effectLst/>
                        <a:latin typeface="Franklin Gothic Book" charset="0"/>
                        <a:ea typeface="Franklin Gothic Book" charset="0"/>
                        <a:cs typeface="Franklin Gothic Book" charset="0"/>
                      </a:endParaRP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611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spc="0" normalizeH="0" baseline="0" noProof="0" dirty="0" smtClean="0">
                          <a:ln>
                            <a:noFill/>
                          </a:ln>
                          <a:solidFill>
                            <a:srgbClr val="F79646">
                              <a:lumMod val="50000"/>
                            </a:srgbClr>
                          </a:solidFill>
                          <a:effectLst/>
                          <a:uLnTx/>
                          <a:uFillTx/>
                          <a:latin typeface="Franklin Gothic Book"/>
                          <a:ea typeface="+mj-ea"/>
                          <a:cs typeface="+mn-cs"/>
                        </a:rPr>
                        <a:t>TTA Opportunities</a:t>
                      </a:r>
                      <a:endParaRPr kumimoji="0" lang="en-US" sz="1800" b="1" i="0" u="none" strike="noStrike" cap="none" normalizeH="0" baseline="0" dirty="0" smtClean="0">
                        <a:ln>
                          <a:noFill/>
                        </a:ln>
                        <a:solidFill>
                          <a:schemeClr val="tx2"/>
                        </a:solidFill>
                        <a:effectLst/>
                        <a:latin typeface="Franklin Gothic Demi"/>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r>
                        <a:rPr kumimoji="0" lang="en-US" sz="1800" b="1" i="0" u="none" strike="noStrike" kern="1200" cap="none" spc="0" normalizeH="0" baseline="0" noProof="0" dirty="0" smtClean="0">
                          <a:ln>
                            <a:noFill/>
                          </a:ln>
                          <a:solidFill>
                            <a:srgbClr val="F79646">
                              <a:lumMod val="50000"/>
                            </a:srgbClr>
                          </a:solidFill>
                          <a:effectLst/>
                          <a:uLnTx/>
                          <a:uFillTx/>
                          <a:latin typeface="Franklin Gothic Book"/>
                          <a:ea typeface="+mj-ea"/>
                        </a:rPr>
                        <a:t>Activities To-Date</a:t>
                      </a:r>
                      <a:endParaRPr lang="en-US" sz="1800" b="1" dirty="0" smtClean="0"/>
                    </a:p>
                    <a:p>
                      <a:endParaRPr lang="en-US" sz="1400" b="1" dirty="0"/>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853285">
                <a:tc>
                  <a:txBody>
                    <a:bodyPr/>
                    <a:lstStyle/>
                    <a:p>
                      <a:pPr marL="342900" marR="0" lvl="1"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dirty="0" smtClean="0">
                          <a:ln>
                            <a:noFill/>
                          </a:ln>
                          <a:solidFill>
                            <a:prstClr val="black"/>
                          </a:solidFill>
                          <a:effectLst/>
                          <a:uLnTx/>
                          <a:uFillTx/>
                          <a:latin typeface="Franklin Gothic Book"/>
                          <a:ea typeface="+mn-ea"/>
                        </a:rPr>
                        <a:t>Provide Information</a:t>
                      </a:r>
                    </a:p>
                    <a:p>
                      <a:pPr marL="342900" marR="0" lvl="1"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dirty="0" smtClean="0">
                          <a:ln>
                            <a:noFill/>
                          </a:ln>
                          <a:solidFill>
                            <a:prstClr val="black"/>
                          </a:solidFill>
                          <a:effectLst/>
                          <a:uLnTx/>
                          <a:uFillTx/>
                          <a:latin typeface="Franklin Gothic Book"/>
                          <a:ea typeface="+mn-ea"/>
                        </a:rPr>
                        <a:t>Webinars and podcasts</a:t>
                      </a:r>
                    </a:p>
                    <a:p>
                      <a:pPr marL="342900" marR="0" lvl="1"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dirty="0" smtClean="0">
                          <a:ln>
                            <a:noFill/>
                          </a:ln>
                          <a:solidFill>
                            <a:prstClr val="black"/>
                          </a:solidFill>
                          <a:effectLst/>
                          <a:uLnTx/>
                          <a:uFillTx/>
                          <a:latin typeface="Franklin Gothic Book"/>
                          <a:ea typeface="+mn-ea"/>
                        </a:rPr>
                        <a:t>Direct on-site assistance from subject matter experts (SME)</a:t>
                      </a:r>
                    </a:p>
                    <a:p>
                      <a:pPr marL="342900" marR="0" lvl="1"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dirty="0" smtClean="0">
                          <a:ln>
                            <a:noFill/>
                          </a:ln>
                          <a:solidFill>
                            <a:prstClr val="black"/>
                          </a:solidFill>
                          <a:effectLst/>
                          <a:uLnTx/>
                          <a:uFillTx/>
                          <a:latin typeface="Franklin Gothic Book"/>
                          <a:ea typeface="+mn-ea"/>
                        </a:rPr>
                        <a:t>Regional or topical workshops</a:t>
                      </a:r>
                    </a:p>
                    <a:p>
                      <a:pPr marL="342900" marR="0" lvl="1"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dirty="0" smtClean="0">
                          <a:ln>
                            <a:noFill/>
                          </a:ln>
                          <a:solidFill>
                            <a:prstClr val="black"/>
                          </a:solidFill>
                          <a:effectLst/>
                          <a:uLnTx/>
                          <a:uFillTx/>
                          <a:latin typeface="Franklin Gothic Book"/>
                          <a:ea typeface="+mn-ea"/>
                        </a:rPr>
                        <a:t>Long-distance support (web-based, phone, email)</a:t>
                      </a:r>
                    </a:p>
                    <a:p>
                      <a:pPr marL="342900" marR="0" lvl="1"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dirty="0" smtClean="0">
                          <a:ln>
                            <a:noFill/>
                          </a:ln>
                          <a:solidFill>
                            <a:prstClr val="black"/>
                          </a:solidFill>
                          <a:effectLst/>
                          <a:uLnTx/>
                          <a:uFillTx/>
                          <a:latin typeface="Franklin Gothic Book"/>
                          <a:ea typeface="+mn-ea"/>
                        </a:rPr>
                        <a:t>Speakers Bureau</a:t>
                      </a:r>
                    </a:p>
                    <a:p>
                      <a:pPr marL="342900" marR="0" lvl="1"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dirty="0" smtClean="0">
                          <a:ln>
                            <a:noFill/>
                          </a:ln>
                          <a:solidFill>
                            <a:prstClr val="black"/>
                          </a:solidFill>
                          <a:effectLst/>
                          <a:uLnTx/>
                          <a:uFillTx/>
                          <a:latin typeface="Franklin Gothic Book"/>
                          <a:ea typeface="+mn-ea"/>
                        </a:rPr>
                        <a:t>Peer-to-peer assistance</a:t>
                      </a:r>
                    </a:p>
                    <a:p>
                      <a:pPr marL="342900" marR="0" lvl="1"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dirty="0" smtClean="0">
                          <a:ln>
                            <a:noFill/>
                          </a:ln>
                          <a:solidFill>
                            <a:prstClr val="black"/>
                          </a:solidFill>
                          <a:effectLst/>
                          <a:uLnTx/>
                          <a:uFillTx/>
                          <a:latin typeface="Franklin Gothic Book"/>
                          <a:ea typeface="+mn-ea"/>
                        </a:rPr>
                        <a:t>National meetings  </a:t>
                      </a: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342900" indent="-342900">
                        <a:buFont typeface="Wingdings" panose="05000000000000000000" pitchFamily="2" charset="2"/>
                        <a:buAutoNum type="arabicPeriod"/>
                      </a:pPr>
                      <a:r>
                        <a:rPr lang="en-US" sz="1600" kern="1200" dirty="0" smtClean="0">
                          <a:solidFill>
                            <a:schemeClr val="tx1"/>
                          </a:solidFill>
                          <a:effectLst/>
                          <a:latin typeface="Franklin Gothic Book" charset="0"/>
                          <a:ea typeface="Franklin Gothic Book" charset="0"/>
                          <a:cs typeface="Franklin Gothic Book" charset="0"/>
                        </a:rPr>
                        <a:t>Review of BWC proposals </a:t>
                      </a:r>
                      <a:r>
                        <a:rPr lang="en-US" sz="1600" kern="1200" baseline="0" dirty="0" smtClean="0">
                          <a:solidFill>
                            <a:schemeClr val="tx1"/>
                          </a:solidFill>
                          <a:effectLst/>
                          <a:latin typeface="Franklin Gothic Book" charset="0"/>
                          <a:ea typeface="Franklin Gothic Book" charset="0"/>
                          <a:cs typeface="Franklin Gothic Book" charset="0"/>
                        </a:rPr>
                        <a:t> (n=73)</a:t>
                      </a:r>
                      <a:endParaRPr lang="en-US" sz="1600" kern="1200" dirty="0" smtClean="0">
                        <a:solidFill>
                          <a:schemeClr val="tx1"/>
                        </a:solidFill>
                        <a:effectLst/>
                        <a:latin typeface="Franklin Gothic Book" charset="0"/>
                        <a:ea typeface="Franklin Gothic Book" charset="0"/>
                        <a:cs typeface="Franklin Gothic Book" charset="0"/>
                      </a:endParaRPr>
                    </a:p>
                    <a:p>
                      <a:pPr marL="342900" indent="-342900">
                        <a:buFont typeface="Wingdings" panose="05000000000000000000" pitchFamily="2" charset="2"/>
                        <a:buAutoNum type="arabicPeriod"/>
                      </a:pPr>
                      <a:r>
                        <a:rPr lang="en-US" sz="1600" kern="1200" dirty="0" smtClean="0">
                          <a:solidFill>
                            <a:schemeClr val="tx1"/>
                          </a:solidFill>
                          <a:effectLst/>
                          <a:latin typeface="Franklin Gothic Book" charset="0"/>
                          <a:ea typeface="Franklin Gothic Book" charset="0"/>
                          <a:cs typeface="Franklin Gothic Book" charset="0"/>
                        </a:rPr>
                        <a:t>Assessment</a:t>
                      </a:r>
                      <a:r>
                        <a:rPr lang="en-US" sz="1600" kern="1200" baseline="0" dirty="0" smtClean="0">
                          <a:solidFill>
                            <a:schemeClr val="tx1"/>
                          </a:solidFill>
                          <a:effectLst/>
                          <a:latin typeface="Franklin Gothic Book" charset="0"/>
                          <a:ea typeface="Franklin Gothic Book" charset="0"/>
                          <a:cs typeface="Franklin Gothic Book" charset="0"/>
                        </a:rPr>
                        <a:t> of TTA need</a:t>
                      </a:r>
                      <a:endParaRPr lang="en-US" sz="1600" kern="1200" dirty="0" smtClean="0">
                        <a:solidFill>
                          <a:schemeClr val="tx1"/>
                        </a:solidFill>
                        <a:effectLst/>
                        <a:latin typeface="Franklin Gothic Book" charset="0"/>
                        <a:ea typeface="Franklin Gothic Book" charset="0"/>
                        <a:cs typeface="Franklin Gothic Book" charset="0"/>
                      </a:endParaRPr>
                    </a:p>
                    <a:p>
                      <a:pPr marL="342900" indent="-342900">
                        <a:buFont typeface="Wingdings" panose="05000000000000000000" pitchFamily="2" charset="2"/>
                        <a:buAutoNum type="arabicPeriod"/>
                      </a:pPr>
                      <a:r>
                        <a:rPr lang="en-US" sz="1600" kern="1200" dirty="0" smtClean="0">
                          <a:solidFill>
                            <a:schemeClr val="tx1"/>
                          </a:solidFill>
                          <a:effectLst/>
                          <a:latin typeface="Franklin Gothic Book" charset="0"/>
                          <a:ea typeface="Franklin Gothic Book" charset="0"/>
                          <a:cs typeface="Franklin Gothic Book" charset="0"/>
                        </a:rPr>
                        <a:t>Orientation</a:t>
                      </a:r>
                      <a:r>
                        <a:rPr lang="en-US" sz="1600" kern="1200" baseline="0" dirty="0" smtClean="0">
                          <a:solidFill>
                            <a:schemeClr val="tx1"/>
                          </a:solidFill>
                          <a:effectLst/>
                          <a:latin typeface="Franklin Gothic Book" charset="0"/>
                          <a:ea typeface="Franklin Gothic Book" charset="0"/>
                          <a:cs typeface="Franklin Gothic Book" charset="0"/>
                        </a:rPr>
                        <a:t> webinar</a:t>
                      </a:r>
                      <a:endParaRPr lang="en-US" sz="1600" kern="1200" dirty="0" smtClean="0">
                        <a:solidFill>
                          <a:schemeClr val="tx1"/>
                        </a:solidFill>
                        <a:effectLst/>
                        <a:latin typeface="Franklin Gothic Book" charset="0"/>
                        <a:ea typeface="Franklin Gothic Book" charset="0"/>
                        <a:cs typeface="Franklin Gothic Book" charset="0"/>
                      </a:endParaRPr>
                    </a:p>
                    <a:p>
                      <a:pPr marL="342900" indent="-342900">
                        <a:buFont typeface="Wingdings" panose="05000000000000000000" pitchFamily="2" charset="2"/>
                        <a:buAutoNum type="arabicPeriod"/>
                      </a:pPr>
                      <a:r>
                        <a:rPr lang="en-US" sz="1600" kern="1200" dirty="0" smtClean="0">
                          <a:solidFill>
                            <a:schemeClr val="tx1"/>
                          </a:solidFill>
                          <a:effectLst/>
                          <a:latin typeface="Franklin Gothic Book" charset="0"/>
                          <a:ea typeface="Franklin Gothic Book" charset="0"/>
                          <a:cs typeface="Franklin Gothic Book" charset="0"/>
                        </a:rPr>
                        <a:t>Initial TTA calls with agencies</a:t>
                      </a:r>
                    </a:p>
                    <a:p>
                      <a:pPr marL="342900" indent="-342900">
                        <a:buFont typeface="Wingdings" panose="05000000000000000000" pitchFamily="2" charset="2"/>
                        <a:buAutoNum type="arabicPeriod"/>
                      </a:pPr>
                      <a:r>
                        <a:rPr lang="en-US" sz="1600" kern="1200" dirty="0" smtClean="0">
                          <a:solidFill>
                            <a:schemeClr val="tx1"/>
                          </a:solidFill>
                          <a:effectLst/>
                          <a:latin typeface="Franklin Gothic Book" charset="0"/>
                          <a:ea typeface="Franklin Gothic Book" charset="0"/>
                          <a:cs typeface="Franklin Gothic Book" charset="0"/>
                        </a:rPr>
                        <a:t>Development</a:t>
                      </a:r>
                      <a:r>
                        <a:rPr lang="en-US" sz="1600" kern="1200" baseline="0" dirty="0" smtClean="0">
                          <a:solidFill>
                            <a:schemeClr val="tx1"/>
                          </a:solidFill>
                          <a:effectLst/>
                          <a:latin typeface="Franklin Gothic Book" charset="0"/>
                          <a:ea typeface="Franklin Gothic Book" charset="0"/>
                          <a:cs typeface="Franklin Gothic Book" charset="0"/>
                        </a:rPr>
                        <a:t> of BWC Policy Review Scorecard </a:t>
                      </a:r>
                      <a:endParaRPr lang="en-US" sz="1600" kern="1200" dirty="0" smtClean="0">
                        <a:solidFill>
                          <a:schemeClr val="tx1"/>
                        </a:solidFill>
                        <a:effectLst/>
                        <a:latin typeface="Franklin Gothic Book" charset="0"/>
                        <a:ea typeface="Franklin Gothic Book" charset="0"/>
                        <a:cs typeface="Franklin Gothic Book" charset="0"/>
                      </a:endParaRPr>
                    </a:p>
                    <a:p>
                      <a:pPr marL="342900" indent="-342900">
                        <a:buFont typeface="Wingdings" panose="05000000000000000000" pitchFamily="2" charset="2"/>
                        <a:buAutoNum type="arabicPeriod"/>
                      </a:pPr>
                      <a:r>
                        <a:rPr lang="en-US" sz="1600" kern="1200" dirty="0" smtClean="0">
                          <a:solidFill>
                            <a:schemeClr val="tx1"/>
                          </a:solidFill>
                          <a:effectLst/>
                          <a:latin typeface="Franklin Gothic Book" charset="0"/>
                          <a:ea typeface="Franklin Gothic Book" charset="0"/>
                          <a:cs typeface="Franklin Gothic Book" charset="0"/>
                        </a:rPr>
                        <a:t>Administrative</a:t>
                      </a:r>
                      <a:r>
                        <a:rPr lang="en-US" sz="1600" kern="1200" baseline="0" dirty="0" smtClean="0">
                          <a:solidFill>
                            <a:schemeClr val="tx1"/>
                          </a:solidFill>
                          <a:effectLst/>
                          <a:latin typeface="Franklin Gothic Book" charset="0"/>
                          <a:ea typeface="Franklin Gothic Book" charset="0"/>
                          <a:cs typeface="Franklin Gothic Book" charset="0"/>
                        </a:rPr>
                        <a:t> policy reviews</a:t>
                      </a:r>
                    </a:p>
                    <a:p>
                      <a:pPr marL="342900" indent="-342900">
                        <a:buFont typeface="Wingdings" panose="05000000000000000000" pitchFamily="2" charset="2"/>
                        <a:buAutoNum type="arabicPeriod"/>
                      </a:pPr>
                      <a:r>
                        <a:rPr lang="en-US" sz="1600" kern="1200" baseline="0" dirty="0" smtClean="0">
                          <a:solidFill>
                            <a:schemeClr val="tx1"/>
                          </a:solidFill>
                          <a:effectLst/>
                          <a:latin typeface="Franklin Gothic Book" charset="0"/>
                          <a:ea typeface="Franklin Gothic Book" charset="0"/>
                          <a:cs typeface="Franklin Gothic Book" charset="0"/>
                        </a:rPr>
                        <a:t>National meeting planning</a:t>
                      </a:r>
                    </a:p>
                    <a:p>
                      <a:pPr marL="342900" indent="-342900">
                        <a:buFont typeface="Wingdings" panose="05000000000000000000" pitchFamily="2" charset="2"/>
                        <a:buAutoNum type="arabicPeriod"/>
                      </a:pPr>
                      <a:r>
                        <a:rPr lang="en-US" sz="1600" kern="1200" baseline="0" dirty="0" smtClean="0">
                          <a:solidFill>
                            <a:schemeClr val="tx1"/>
                          </a:solidFill>
                          <a:effectLst/>
                          <a:latin typeface="Franklin Gothic Book" charset="0"/>
                          <a:ea typeface="Franklin Gothic Book" charset="0"/>
                          <a:cs typeface="Franklin Gothic Book" charset="0"/>
                        </a:rPr>
                        <a:t>Speakers Bureau presentations</a:t>
                      </a:r>
                      <a:endParaRPr lang="en-US" sz="1600" kern="1200" dirty="0" smtClean="0">
                        <a:solidFill>
                          <a:schemeClr val="tx1"/>
                        </a:solidFill>
                        <a:effectLst/>
                        <a:latin typeface="Franklin Gothic Book" charset="0"/>
                        <a:ea typeface="Franklin Gothic Book" charset="0"/>
                        <a:cs typeface="Franklin Gothic Book" charset="0"/>
                      </a:endParaRPr>
                    </a:p>
                    <a:p>
                      <a:pPr marL="342900" indent="-342900">
                        <a:buFont typeface="Wingdings" panose="05000000000000000000" pitchFamily="2" charset="2"/>
                        <a:buAutoNum type="arabicPeriod"/>
                      </a:pPr>
                      <a:endParaRPr lang="en-US" sz="1300" kern="1200" dirty="0" smtClean="0">
                        <a:solidFill>
                          <a:schemeClr val="tx1"/>
                        </a:solidFill>
                        <a:effectLst/>
                        <a:latin typeface="Franklin Gothic Book" charset="0"/>
                        <a:ea typeface="Franklin Gothic Book" charset="0"/>
                        <a:cs typeface="Franklin Gothic Book" charset="0"/>
                      </a:endParaRP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42871">
                <a:tc>
                  <a:txBody>
                    <a:bodyPr/>
                    <a:lstStyle/>
                    <a:p>
                      <a:pPr marL="228600" marR="0" lvl="0" indent="-228600" algn="l" defTabSz="7315200" rtl="0" eaLnBrk="1" fontAlgn="base" latinLnBrk="0" hangingPunct="1">
                        <a:lnSpc>
                          <a:spcPct val="100000"/>
                        </a:lnSpc>
                        <a:spcBef>
                          <a:spcPct val="0"/>
                        </a:spcBef>
                        <a:spcAft>
                          <a:spcPts val="600"/>
                        </a:spcAft>
                        <a:buClrTx/>
                        <a:buSzTx/>
                        <a:buFontTx/>
                        <a:buNone/>
                        <a:tabLst>
                          <a:tab pos="228600" algn="l"/>
                          <a:tab pos="457200" algn="l"/>
                          <a:tab pos="685800" algn="l"/>
                          <a:tab pos="914400" algn="l"/>
                          <a:tab pos="1143000" algn="l"/>
                          <a:tab pos="1371600" algn="l"/>
                          <a:tab pos="1600200" algn="l"/>
                        </a:tabLst>
                        <a:defRPr/>
                      </a:pPr>
                      <a:endParaRPr kumimoji="0" lang="en-US" sz="900" b="0" i="0" u="none" strike="noStrike" cap="none" normalizeH="0" baseline="0" dirty="0" smtClean="0">
                        <a:ln>
                          <a:noFill/>
                        </a:ln>
                        <a:solidFill>
                          <a:schemeClr val="tx1"/>
                        </a:solidFill>
                        <a:effectLst/>
                        <a:latin typeface="Franklin Gothic Book"/>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228600" marR="0" lvl="0" indent="-228600" algn="l" defTabSz="7315200" rtl="0" eaLnBrk="1" fontAlgn="base" latinLnBrk="0" hangingPunct="1">
                        <a:lnSpc>
                          <a:spcPct val="100000"/>
                        </a:lnSpc>
                        <a:spcBef>
                          <a:spcPct val="0"/>
                        </a:spcBef>
                        <a:spcAft>
                          <a:spcPts val="600"/>
                        </a:spcAft>
                        <a:buClrTx/>
                        <a:buSzTx/>
                        <a:buFontTx/>
                        <a:buNone/>
                        <a:tabLst>
                          <a:tab pos="228600" algn="l"/>
                          <a:tab pos="457200" algn="l"/>
                          <a:tab pos="685800" algn="l"/>
                          <a:tab pos="914400" algn="l"/>
                          <a:tab pos="1143000" algn="l"/>
                          <a:tab pos="1371600" algn="l"/>
                          <a:tab pos="1600200" algn="l"/>
                        </a:tabLst>
                      </a:pPr>
                      <a:endParaRPr kumimoji="0" lang="en-US" sz="1400" b="0" i="0" u="none" strike="noStrike" cap="none" normalizeH="0" baseline="0" dirty="0" smtClean="0">
                        <a:ln>
                          <a:noFill/>
                        </a:ln>
                        <a:solidFill>
                          <a:schemeClr val="tx1"/>
                        </a:solidFill>
                        <a:effectLst/>
                        <a:latin typeface="Franklin Gothic Book" charset="0"/>
                        <a:ea typeface="Franklin Gothic Book" charset="0"/>
                        <a:cs typeface="Franklin Gothic Book" charset="0"/>
                      </a:endParaRPr>
                    </a:p>
                  </a:txBody>
                  <a:tcPr marL="62230" marR="62230" marT="68580" marB="685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34" name="Title 1"/>
          <p:cNvSpPr>
            <a:spLocks/>
          </p:cNvSpPr>
          <p:nvPr/>
        </p:nvSpPr>
        <p:spPr bwMode="auto">
          <a:xfrm>
            <a:off x="2171700" y="946547"/>
            <a:ext cx="4800600" cy="685800"/>
          </a:xfrm>
          <a:prstGeom prst="rect">
            <a:avLst/>
          </a:prstGeom>
          <a:noFill/>
          <a:ln w="9525">
            <a:noFill/>
            <a:miter lim="800000"/>
            <a:headEnd/>
            <a:tailEnd/>
          </a:ln>
        </p:spPr>
        <p:txBody>
          <a:bodyPr anchor="ctr"/>
          <a:lstStyle/>
          <a:p>
            <a:pPr algn="ctr">
              <a:defRPr/>
            </a:pPr>
            <a:endParaRPr lang="en-US" sz="1500" dirty="0">
              <a:solidFill>
                <a:srgbClr val="363636"/>
              </a:solidFill>
              <a:latin typeface="Franklin Gothic Medium" pitchFamily="34" charset="0"/>
              <a:cs typeface="Arial" charset="0"/>
            </a:endParaRPr>
          </a:p>
        </p:txBody>
      </p:sp>
      <p:sp>
        <p:nvSpPr>
          <p:cNvPr id="13" name="Rectangle 12"/>
          <p:cNvSpPr/>
          <p:nvPr/>
        </p:nvSpPr>
        <p:spPr>
          <a:xfrm>
            <a:off x="990600" y="381000"/>
            <a:ext cx="6934200" cy="369332"/>
          </a:xfrm>
          <a:prstGeom prst="rect">
            <a:avLst/>
          </a:prstGeom>
        </p:spPr>
        <p:txBody>
          <a:bodyPr wrap="square">
            <a:spAutoFit/>
          </a:bodyPr>
          <a:lstStyle/>
          <a:p>
            <a:endParaRPr lang="en-US" sz="1800" dirty="0">
              <a:solidFill>
                <a:srgbClr val="C00000"/>
              </a:solidFill>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2133601"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235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70" name="Group 34"/>
          <p:cNvGraphicFramePr>
            <a:graphicFrameLocks noGrp="1"/>
          </p:cNvGraphicFramePr>
          <p:nvPr>
            <p:ph idx="1"/>
            <p:extLst>
              <p:ext uri="{D42A27DB-BD31-4B8C-83A1-F6EECF244321}">
                <p14:modId xmlns:p14="http://schemas.microsoft.com/office/powerpoint/2010/main" val="725402157"/>
              </p:ext>
            </p:extLst>
          </p:nvPr>
        </p:nvGraphicFramePr>
        <p:xfrm>
          <a:off x="1142998" y="152400"/>
          <a:ext cx="8001002" cy="7534715"/>
        </p:xfrm>
        <a:graphic>
          <a:graphicData uri="http://schemas.openxmlformats.org/drawingml/2006/table">
            <a:tbl>
              <a:tblPr/>
              <a:tblGrid>
                <a:gridCol w="4165914"/>
                <a:gridCol w="3835088"/>
              </a:tblGrid>
              <a:tr h="741528">
                <a:tc>
                  <a:txBody>
                    <a:bodyPr/>
                    <a:lstStyle/>
                    <a:p>
                      <a:r>
                        <a:rPr lang="en-US" sz="1800" b="1" dirty="0" smtClean="0">
                          <a:solidFill>
                            <a:srgbClr val="A50021"/>
                          </a:solidFill>
                        </a:rPr>
                        <a:t>Central America</a:t>
                      </a:r>
                      <a:endParaRPr lang="en-US" sz="1800" b="1" dirty="0">
                        <a:solidFill>
                          <a:srgbClr val="A50021"/>
                        </a:solidFill>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A50021"/>
                          </a:solidFill>
                          <a:effectLst/>
                          <a:latin typeface="Franklin Gothic Demi"/>
                          <a:cs typeface="Arial" charset="0"/>
                        </a:rPr>
                        <a:t>MS13 &amp; Transnational Gangs</a:t>
                      </a: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r>
              <a:tr h="2382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endParaRPr lang="en-US" sz="1100" dirty="0" smtClean="0">
                        <a:solidFill>
                          <a:srgbClr val="FF0000"/>
                        </a:solidFill>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buClr>
                          <a:srgbClr val="990033"/>
                        </a:buClr>
                        <a:buFont typeface="Wingdings" pitchFamily="2" charset="2"/>
                        <a:buNone/>
                      </a:pPr>
                      <a:r>
                        <a:rPr lang="en-US" sz="1600" baseline="0" dirty="0" smtClean="0"/>
                        <a:t>Understanding the scope, nature, organizational structure, and behavior of MS13 in El Salvador, Washington DC and LA.</a:t>
                      </a: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43930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800" b="1" dirty="0" smtClean="0">
                          <a:solidFill>
                            <a:srgbClr val="A50021"/>
                          </a:solidFill>
                        </a:rPr>
                        <a:t>Unidos por la Justicia (</a:t>
                      </a:r>
                      <a:r>
                        <a:rPr lang="es-ES" sz="1800" b="1" dirty="0" err="1" smtClean="0">
                          <a:solidFill>
                            <a:srgbClr val="A50021"/>
                          </a:solidFill>
                        </a:rPr>
                        <a:t>United</a:t>
                      </a:r>
                      <a:r>
                        <a:rPr lang="es-ES" sz="1800" b="1" dirty="0" smtClean="0">
                          <a:solidFill>
                            <a:srgbClr val="A50021"/>
                          </a:solidFill>
                        </a:rPr>
                        <a:t> for Justice)</a:t>
                      </a:r>
                      <a:endParaRPr lang="en-US" sz="1800" b="1" dirty="0" smtClean="0">
                        <a:solidFill>
                          <a:srgbClr val="A5002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A50021"/>
                        </a:solidFill>
                        <a:effectLst/>
                        <a:latin typeface="+mn-lt"/>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A50021"/>
                          </a:solidFill>
                        </a:rPr>
                        <a:t>Proponte Más Secondary Violence Prevention Activity</a:t>
                      </a:r>
                    </a:p>
                    <a:p>
                      <a:endParaRPr lang="en-US" sz="1800" b="1" dirty="0" smtClean="0">
                        <a:solidFill>
                          <a:srgbClr val="A50021"/>
                        </a:solidFill>
                      </a:endParaRP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034416">
                <a:tc>
                  <a:txBody>
                    <a:bodyPr/>
                    <a:lstStyle/>
                    <a:p>
                      <a:pPr marL="0" marR="0" lvl="1" indent="0" algn="l" defTabSz="457200" rtl="0" eaLnBrk="1" fontAlgn="auto" latinLnBrk="0" hangingPunct="1">
                        <a:lnSpc>
                          <a:spcPct val="100000"/>
                        </a:lnSpc>
                        <a:spcBef>
                          <a:spcPct val="2000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rPr>
                        <a:t>Documenting best practices in community policing in Honduras and holding a series of regional forums designed to promote those practices and design strategies for their replication</a:t>
                      </a:r>
                      <a:r>
                        <a:rPr kumimoji="0" lang="en-US" sz="1400" b="0" i="0" u="none" strike="noStrike" kern="1200" cap="none" spc="0" normalizeH="0" baseline="0" noProof="0" dirty="0" smtClean="0">
                          <a:ln>
                            <a:noFill/>
                          </a:ln>
                          <a:solidFill>
                            <a:prstClr val="black"/>
                          </a:solidFill>
                          <a:effectLst/>
                          <a:uLnTx/>
                          <a:uFillTx/>
                          <a:latin typeface="+mn-lt"/>
                          <a:ea typeface="+mn-ea"/>
                        </a:rPr>
                        <a:t>. </a:t>
                      </a:r>
                    </a:p>
                  </a:txBody>
                  <a:tcPr marL="62230" marR="62230" marT="68580" marB="68580"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indent="0">
                        <a:buFont typeface="Wingdings" panose="05000000000000000000" pitchFamily="2" charset="2"/>
                        <a:buNone/>
                      </a:pPr>
                      <a:r>
                        <a:rPr lang="en-US" sz="1600" kern="1200" dirty="0" smtClean="0">
                          <a:solidFill>
                            <a:schemeClr val="tx1"/>
                          </a:solidFill>
                          <a:effectLst/>
                          <a:latin typeface="Franklin Gothic Book" charset="0"/>
                          <a:ea typeface="Franklin Gothic Book" charset="0"/>
                          <a:cs typeface="Franklin Gothic Book" charset="0"/>
                        </a:rPr>
                        <a:t>Evaluating Proponte Más, which is an evidence-informed secondary prevention program that reduces</a:t>
                      </a:r>
                      <a:r>
                        <a:rPr lang="en-US" sz="1600" kern="1200" baseline="0" dirty="0" smtClean="0">
                          <a:solidFill>
                            <a:schemeClr val="tx1"/>
                          </a:solidFill>
                          <a:effectLst/>
                          <a:latin typeface="Franklin Gothic Book" charset="0"/>
                          <a:ea typeface="Franklin Gothic Book" charset="0"/>
                          <a:cs typeface="Franklin Gothic Book" charset="0"/>
                        </a:rPr>
                        <a:t> youth risk factors through family based intervention programming. </a:t>
                      </a:r>
                      <a:endParaRPr lang="en-US" sz="1600" kern="1200" dirty="0" smtClean="0">
                        <a:solidFill>
                          <a:schemeClr val="tx1"/>
                        </a:solidFill>
                        <a:effectLst/>
                        <a:latin typeface="Franklin Gothic Book" charset="0"/>
                        <a:ea typeface="Franklin Gothic Book" charset="0"/>
                        <a:cs typeface="Franklin Gothic Book" charset="0"/>
                      </a:endParaRPr>
                    </a:p>
                  </a:txBody>
                  <a:tcPr marL="62230" marR="62230" marT="68580" marB="6858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415979">
                <a:tc>
                  <a:txBody>
                    <a:bodyPr/>
                    <a:lstStyle/>
                    <a:p>
                      <a:pPr marL="228600" marR="0" lvl="0" indent="-228600" algn="l" defTabSz="7315200" rtl="0" eaLnBrk="1" fontAlgn="base" latinLnBrk="0" hangingPunct="1">
                        <a:lnSpc>
                          <a:spcPct val="100000"/>
                        </a:lnSpc>
                        <a:spcBef>
                          <a:spcPct val="0"/>
                        </a:spcBef>
                        <a:spcAft>
                          <a:spcPts val="600"/>
                        </a:spcAft>
                        <a:buClrTx/>
                        <a:buSzTx/>
                        <a:buFontTx/>
                        <a:buNone/>
                        <a:tabLst>
                          <a:tab pos="228600" algn="l"/>
                          <a:tab pos="457200" algn="l"/>
                          <a:tab pos="685800" algn="l"/>
                          <a:tab pos="914400" algn="l"/>
                          <a:tab pos="1143000" algn="l"/>
                          <a:tab pos="1371600" algn="l"/>
                          <a:tab pos="1600200" algn="l"/>
                        </a:tabLst>
                        <a:defRPr/>
                      </a:pPr>
                      <a:endParaRPr kumimoji="0" lang="en-US" sz="900" b="0" i="0" u="none" strike="noStrike" cap="none" normalizeH="0" baseline="0" dirty="0" smtClean="0">
                        <a:ln>
                          <a:noFill/>
                        </a:ln>
                        <a:solidFill>
                          <a:schemeClr val="tx1"/>
                        </a:solidFill>
                        <a:effectLst/>
                        <a:latin typeface="Franklin Gothic Book"/>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228600" marR="0" lvl="0" indent="-228600" algn="l" defTabSz="7315200" rtl="0" eaLnBrk="1" fontAlgn="base" latinLnBrk="0" hangingPunct="1">
                        <a:lnSpc>
                          <a:spcPct val="100000"/>
                        </a:lnSpc>
                        <a:spcBef>
                          <a:spcPct val="0"/>
                        </a:spcBef>
                        <a:spcAft>
                          <a:spcPts val="600"/>
                        </a:spcAft>
                        <a:buClrTx/>
                        <a:buSzTx/>
                        <a:buFontTx/>
                        <a:buNone/>
                        <a:tabLst>
                          <a:tab pos="228600" algn="l"/>
                          <a:tab pos="457200" algn="l"/>
                          <a:tab pos="685800" algn="l"/>
                          <a:tab pos="914400" algn="l"/>
                          <a:tab pos="1143000" algn="l"/>
                          <a:tab pos="1371600" algn="l"/>
                          <a:tab pos="1600200" algn="l"/>
                        </a:tabLst>
                      </a:pPr>
                      <a:endParaRPr kumimoji="0" lang="en-US" sz="1400" b="0" i="0" u="none" strike="noStrike" cap="none" normalizeH="0" baseline="0" dirty="0" smtClean="0">
                        <a:ln>
                          <a:noFill/>
                        </a:ln>
                        <a:solidFill>
                          <a:schemeClr val="tx1"/>
                        </a:solidFill>
                        <a:effectLst/>
                        <a:latin typeface="+mn-lt"/>
                        <a:cs typeface="Arial" charset="0"/>
                      </a:endParaRPr>
                    </a:p>
                  </a:txBody>
                  <a:tcPr marL="62230" marR="62230" marT="68580" marB="685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34" name="Title 1"/>
          <p:cNvSpPr>
            <a:spLocks/>
          </p:cNvSpPr>
          <p:nvPr/>
        </p:nvSpPr>
        <p:spPr bwMode="auto">
          <a:xfrm>
            <a:off x="2171700" y="946547"/>
            <a:ext cx="4800600" cy="685800"/>
          </a:xfrm>
          <a:prstGeom prst="rect">
            <a:avLst/>
          </a:prstGeom>
          <a:noFill/>
          <a:ln w="9525">
            <a:noFill/>
            <a:miter lim="800000"/>
            <a:headEnd/>
            <a:tailEnd/>
          </a:ln>
        </p:spPr>
        <p:txBody>
          <a:bodyPr anchor="ctr"/>
          <a:lstStyle/>
          <a:p>
            <a:pPr algn="ctr">
              <a:defRPr/>
            </a:pPr>
            <a:endParaRPr lang="en-US" sz="1500" dirty="0">
              <a:solidFill>
                <a:srgbClr val="363636"/>
              </a:solidFill>
              <a:latin typeface="Franklin Gothic Medium" pitchFamily="34" charset="0"/>
              <a:cs typeface="Arial" charset="0"/>
            </a:endParaRPr>
          </a:p>
        </p:txBody>
      </p:sp>
      <p:sp>
        <p:nvSpPr>
          <p:cNvPr id="13" name="Rectangle 12"/>
          <p:cNvSpPr/>
          <p:nvPr/>
        </p:nvSpPr>
        <p:spPr>
          <a:xfrm>
            <a:off x="990600" y="367252"/>
            <a:ext cx="6934200" cy="369332"/>
          </a:xfrm>
          <a:prstGeom prst="rect">
            <a:avLst/>
          </a:prstGeom>
        </p:spPr>
        <p:txBody>
          <a:bodyPr wrap="square">
            <a:spAutoFit/>
          </a:bodyPr>
          <a:lstStyle/>
          <a:p>
            <a:endParaRPr lang="en-US" sz="1800" dirty="0">
              <a:solidFill>
                <a:srgbClr val="C00000"/>
              </a:solidFill>
            </a:endParaRPr>
          </a:p>
        </p:txBody>
      </p:sp>
      <p:pic>
        <p:nvPicPr>
          <p:cNvPr id="11" name="Picture 10"/>
          <p:cNvPicPr>
            <a:picLocks noChangeAspect="1"/>
          </p:cNvPicPr>
          <p:nvPr/>
        </p:nvPicPr>
        <p:blipFill>
          <a:blip r:embed="rId2"/>
          <a:stretch>
            <a:fillRect/>
          </a:stretch>
        </p:blipFill>
        <p:spPr>
          <a:xfrm>
            <a:off x="7924800" y="2133600"/>
            <a:ext cx="920183" cy="916093"/>
          </a:xfrm>
          <a:prstGeom prst="rect">
            <a:avLst/>
          </a:prstGeom>
        </p:spPr>
      </p:pic>
      <p:pic>
        <p:nvPicPr>
          <p:cNvPr id="12" name="Picture 11"/>
          <p:cNvPicPr>
            <a:picLocks noChangeAspect="1"/>
          </p:cNvPicPr>
          <p:nvPr/>
        </p:nvPicPr>
        <p:blipFill>
          <a:blip r:embed="rId3"/>
          <a:stretch>
            <a:fillRect/>
          </a:stretch>
        </p:blipFill>
        <p:spPr>
          <a:xfrm>
            <a:off x="5562600" y="2209800"/>
            <a:ext cx="919163" cy="919163"/>
          </a:xfrm>
          <a:prstGeom prst="rect">
            <a:avLst/>
          </a:prstGeom>
        </p:spPr>
      </p:pic>
      <p:pic>
        <p:nvPicPr>
          <p:cNvPr id="2" name="Picture 1"/>
          <p:cNvPicPr>
            <a:picLocks noChangeAspect="1"/>
          </p:cNvPicPr>
          <p:nvPr/>
        </p:nvPicPr>
        <p:blipFill>
          <a:blip r:embed="rId4"/>
          <a:stretch>
            <a:fillRect/>
          </a:stretch>
        </p:blipFill>
        <p:spPr>
          <a:xfrm>
            <a:off x="3200400" y="6019800"/>
            <a:ext cx="1874106" cy="457200"/>
          </a:xfrm>
          <a:prstGeom prst="rect">
            <a:avLst/>
          </a:prstGeom>
        </p:spPr>
      </p:pic>
      <p:pic>
        <p:nvPicPr>
          <p:cNvPr id="3" name="Picture 2"/>
          <p:cNvPicPr>
            <a:picLocks noChangeAspect="1"/>
          </p:cNvPicPr>
          <p:nvPr/>
        </p:nvPicPr>
        <p:blipFill>
          <a:blip r:embed="rId5"/>
          <a:stretch>
            <a:fillRect/>
          </a:stretch>
        </p:blipFill>
        <p:spPr>
          <a:xfrm>
            <a:off x="7086600" y="5867400"/>
            <a:ext cx="1834055" cy="762000"/>
          </a:xfrm>
          <a:prstGeom prst="rect">
            <a:avLst/>
          </a:prstGeom>
        </p:spPr>
      </p:pic>
      <p:pic>
        <p:nvPicPr>
          <p:cNvPr id="4" name="Picture 3"/>
          <p:cNvPicPr>
            <a:picLocks noChangeAspect="1"/>
          </p:cNvPicPr>
          <p:nvPr/>
        </p:nvPicPr>
        <p:blipFill>
          <a:blip r:embed="rId6"/>
          <a:stretch>
            <a:fillRect/>
          </a:stretch>
        </p:blipFill>
        <p:spPr>
          <a:xfrm>
            <a:off x="5410200" y="5638800"/>
            <a:ext cx="1447800" cy="1447800"/>
          </a:xfrm>
          <a:prstGeom prst="rect">
            <a:avLst/>
          </a:prstGeom>
        </p:spPr>
      </p:pic>
      <p:pic>
        <p:nvPicPr>
          <p:cNvPr id="5" name="Picture 4"/>
          <p:cNvPicPr>
            <a:picLocks noChangeAspect="1"/>
          </p:cNvPicPr>
          <p:nvPr/>
        </p:nvPicPr>
        <p:blipFill>
          <a:blip r:embed="rId6"/>
          <a:stretch>
            <a:fillRect/>
          </a:stretch>
        </p:blipFill>
        <p:spPr>
          <a:xfrm>
            <a:off x="1066800" y="5486400"/>
            <a:ext cx="1524000" cy="1524000"/>
          </a:xfrm>
          <a:prstGeom prst="rect">
            <a:avLst/>
          </a:prstGeom>
        </p:spPr>
      </p:pic>
      <p:pic>
        <p:nvPicPr>
          <p:cNvPr id="6" name="Picture 5"/>
          <p:cNvPicPr>
            <a:picLocks noChangeAspect="1"/>
          </p:cNvPicPr>
          <p:nvPr/>
        </p:nvPicPr>
        <p:blipFill>
          <a:blip r:embed="rId7"/>
          <a:stretch>
            <a:fillRect/>
          </a:stretch>
        </p:blipFill>
        <p:spPr>
          <a:xfrm>
            <a:off x="1219200" y="609600"/>
            <a:ext cx="3810000" cy="2410460"/>
          </a:xfrm>
          <a:prstGeom prst="rect">
            <a:avLst/>
          </a:prstGeom>
        </p:spPr>
      </p:pic>
    </p:spTree>
    <p:extLst>
      <p:ext uri="{BB962C8B-B14F-4D97-AF65-F5344CB8AC3E}">
        <p14:creationId xmlns:p14="http://schemas.microsoft.com/office/powerpoint/2010/main" val="1296396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nburst">
  <a:themeElements>
    <a:clrScheme name="sunburs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unbur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nburs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unburs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unburs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unburs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unburs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unburs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unburs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VPCS ASU Theme 2">
  <a:themeElements>
    <a:clrScheme name="sunburs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unbur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burs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unburs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unburs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unburs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unburs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unburs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unburs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unburst">
  <a:themeElements>
    <a:clrScheme name="sunburs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unbur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nburs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unburs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unburs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unburs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unburs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unburs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unburs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2904</TotalTime>
  <Words>882</Words>
  <Application>Microsoft Office PowerPoint</Application>
  <PresentationFormat>On-screen Show (4:3)</PresentationFormat>
  <Paragraphs>143</Paragraphs>
  <Slides>10</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Franklin Gothic Book</vt:lpstr>
      <vt:lpstr>Franklin Gothic Demi</vt:lpstr>
      <vt:lpstr>Franklin Gothic Medium</vt:lpstr>
      <vt:lpstr>Perpetua</vt:lpstr>
      <vt:lpstr>Times New Roman</vt:lpstr>
      <vt:lpstr>Wingdings</vt:lpstr>
      <vt:lpstr>sunburst</vt:lpstr>
      <vt:lpstr>CVPCS ASU Theme 2</vt:lpstr>
      <vt:lpstr>1_sunburst</vt:lpstr>
      <vt:lpstr>Center for Violence Prevention &amp;  Community Safety</vt:lpstr>
      <vt:lpstr>Establishment of the Center</vt:lpstr>
      <vt:lpstr>What is the Center for Violence Prevention and Community Safety? </vt:lpstr>
      <vt:lpstr>Who Do We Work With?</vt:lpstr>
      <vt:lpstr>PowerPoint Presentation</vt:lpstr>
      <vt:lpstr>PowerPoint Presentation</vt:lpstr>
      <vt:lpstr>PowerPoint Presentation</vt:lpstr>
      <vt:lpstr>PowerPoint Presentation</vt:lpstr>
      <vt:lpstr>PowerPoint Presentation</vt:lpstr>
      <vt:lpstr>PowerPoint Presentation</vt:lpstr>
    </vt:vector>
  </TitlesOfParts>
  <Company>Arizona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jakupiec</dc:creator>
  <cp:lastModifiedBy>Charles Katz</cp:lastModifiedBy>
  <cp:revision>357</cp:revision>
  <cp:lastPrinted>2015-11-17T18:00:05Z</cp:lastPrinted>
  <dcterms:created xsi:type="dcterms:W3CDTF">2006-08-02T04:41:27Z</dcterms:created>
  <dcterms:modified xsi:type="dcterms:W3CDTF">2018-04-11T02:51:54Z</dcterms:modified>
</cp:coreProperties>
</file>