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91" r:id="rId2"/>
    <p:sldId id="345" r:id="rId3"/>
    <p:sldId id="346" r:id="rId4"/>
    <p:sldId id="327" r:id="rId5"/>
    <p:sldId id="342" r:id="rId6"/>
    <p:sldId id="344" r:id="rId7"/>
    <p:sldId id="343" r:id="rId8"/>
    <p:sldId id="328" r:id="rId9"/>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5"/>
    <a:srgbClr val="CFCDC9"/>
    <a:srgbClr val="BA0C2F"/>
    <a:srgbClr val="FFFFFF"/>
    <a:srgbClr val="6C6463"/>
    <a:srgbClr val="651D32"/>
    <a:srgbClr val="002F6C"/>
    <a:srgbClr val="0067B9"/>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627" autoAdjust="0"/>
    <p:restoredTop sz="50000" autoAdjust="0"/>
  </p:normalViewPr>
  <p:slideViewPr>
    <p:cSldViewPr snapToGrid="0" snapToObjects="1">
      <p:cViewPr varScale="1">
        <p:scale>
          <a:sx n="126" d="100"/>
          <a:sy n="126" d="100"/>
        </p:scale>
        <p:origin x="384" y="76"/>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3" d="100"/>
          <a:sy n="73" d="100"/>
        </p:scale>
        <p:origin x="34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4/11/2018</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2239218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396881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67084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446088"/>
            <a:ext cx="6048375" cy="3429000"/>
          </a:xfrm>
        </p:spPr>
      </p:sp>
      <p:sp>
        <p:nvSpPr>
          <p:cNvPr id="3" name="Notes Placeholder 2"/>
          <p:cNvSpPr>
            <a:spLocks noGrp="1"/>
          </p:cNvSpPr>
          <p:nvPr>
            <p:ph type="body" idx="1"/>
          </p:nvPr>
        </p:nvSpPr>
        <p:spPr>
          <a:xfrm>
            <a:off x="607423" y="4343400"/>
            <a:ext cx="5486400" cy="4114800"/>
          </a:xfrm>
        </p:spPr>
        <p:txBody>
          <a:bodyPr/>
          <a:lstStyle/>
          <a:p>
            <a:endParaRPr lang="en-US" dirty="0"/>
          </a:p>
          <a:p>
            <a:r>
              <a:rPr lang="en-US" dirty="0"/>
              <a:t>“</a:t>
            </a:r>
            <a:r>
              <a:rPr lang="en-US" i="1" dirty="0"/>
              <a:t>if </a:t>
            </a:r>
            <a:r>
              <a:rPr lang="en-US" dirty="0"/>
              <a:t>citizen engagement with the security and justice sector improves (Sub-IR 2.1), and </a:t>
            </a:r>
          </a:p>
          <a:p>
            <a:endParaRPr lang="en-US" i="1" dirty="0"/>
          </a:p>
          <a:p>
            <a:r>
              <a:rPr lang="en-US" i="1" dirty="0"/>
              <a:t>if </a:t>
            </a:r>
            <a:r>
              <a:rPr lang="en-US" dirty="0"/>
              <a:t>national and local justice and security institutions improve their capacity to prevent</a:t>
            </a:r>
          </a:p>
          <a:p>
            <a:r>
              <a:rPr lang="en-US" dirty="0"/>
              <a:t> and punish criminal activity through evidence-based, effective, integrated, and community-friendly methodologies (Sub-IR 2.2), </a:t>
            </a:r>
          </a:p>
          <a:p>
            <a:endParaRPr lang="en-US" dirty="0"/>
          </a:p>
          <a:p>
            <a:r>
              <a:rPr lang="en-US" dirty="0"/>
              <a:t>and </a:t>
            </a:r>
            <a:r>
              <a:rPr lang="en-US" i="1" dirty="0"/>
              <a:t>if </a:t>
            </a:r>
            <a:r>
              <a:rPr lang="en-US" dirty="0"/>
              <a:t>there is an increase in community police presence (Sub-IR 2.3), </a:t>
            </a:r>
            <a:r>
              <a:rPr lang="en-US" i="1" dirty="0"/>
              <a:t>then </a:t>
            </a:r>
            <a:r>
              <a:rPr lang="en-US" dirty="0"/>
              <a:t>[crime will go down and] citizen security will increase.</a:t>
            </a:r>
            <a:r>
              <a:rPr lang="en-US" b="1" dirty="0"/>
              <a:t>” </a:t>
            </a:r>
            <a:endParaRPr lang="en-US" b="1" dirty="0" smtClean="0"/>
          </a:p>
          <a:p>
            <a:endParaRPr lang="en-US" b="1" dirty="0"/>
          </a:p>
          <a:p>
            <a:r>
              <a:rPr lang="en-US" b="1" dirty="0" smtClean="0"/>
              <a:t>Mention who the vulnerable groups are right from the start. </a:t>
            </a:r>
            <a:endParaRPr lang="en-US" b="1" dirty="0" smtClean="0"/>
          </a:p>
          <a:p>
            <a:endParaRPr lang="es-HN" b="1" dirty="0"/>
          </a:p>
          <a:p>
            <a:r>
              <a:rPr lang="es-HN" b="1" dirty="0" err="1" smtClean="0"/>
              <a:t>Women</a:t>
            </a:r>
            <a:r>
              <a:rPr lang="es-HN" b="1" dirty="0" smtClean="0"/>
              <a:t> </a:t>
            </a:r>
            <a:r>
              <a:rPr lang="es-HN" b="1" dirty="0" err="1" smtClean="0"/>
              <a:t>survivors</a:t>
            </a:r>
            <a:r>
              <a:rPr lang="es-HN" b="1" dirty="0" smtClean="0"/>
              <a:t> of </a:t>
            </a:r>
            <a:r>
              <a:rPr lang="es-HN" b="1" dirty="0" err="1" smtClean="0"/>
              <a:t>Gender</a:t>
            </a:r>
            <a:r>
              <a:rPr lang="es-HN" b="1" dirty="0" smtClean="0"/>
              <a:t> </a:t>
            </a:r>
            <a:r>
              <a:rPr lang="es-HN" b="1" dirty="0" err="1" smtClean="0"/>
              <a:t>Violence</a:t>
            </a:r>
            <a:endParaRPr lang="es-HN" b="1" dirty="0" smtClean="0"/>
          </a:p>
          <a:p>
            <a:r>
              <a:rPr lang="es-HN" b="1" dirty="0" smtClean="0"/>
              <a:t>LGTBI</a:t>
            </a:r>
          </a:p>
          <a:p>
            <a:r>
              <a:rPr lang="es-HN" b="1" dirty="0" smtClean="0"/>
              <a:t>Mental and </a:t>
            </a:r>
            <a:r>
              <a:rPr lang="es-HN" b="1" dirty="0" err="1" smtClean="0"/>
              <a:t>physical</a:t>
            </a:r>
            <a:r>
              <a:rPr lang="es-HN" b="1" dirty="0" smtClean="0"/>
              <a:t> </a:t>
            </a:r>
            <a:r>
              <a:rPr lang="es-HN" b="1" dirty="0" err="1" smtClean="0"/>
              <a:t>disabilities</a:t>
            </a:r>
            <a:endParaRPr lang="es-HN" b="1" dirty="0" smtClean="0"/>
          </a:p>
          <a:p>
            <a:r>
              <a:rPr lang="es-HN" b="1" dirty="0" err="1" smtClean="0"/>
              <a:t>Ethnic</a:t>
            </a:r>
            <a:r>
              <a:rPr lang="es-HN" b="1" dirty="0" smtClean="0"/>
              <a:t> </a:t>
            </a:r>
            <a:r>
              <a:rPr lang="es-HN" b="1" dirty="0" err="1" smtClean="0"/>
              <a:t>groups</a:t>
            </a:r>
            <a:r>
              <a:rPr lang="es-HN" b="1" dirty="0" smtClean="0"/>
              <a:t> </a:t>
            </a:r>
            <a:r>
              <a:rPr lang="es-HN" b="1" dirty="0" err="1" smtClean="0"/>
              <a:t>specialy</a:t>
            </a:r>
            <a:r>
              <a:rPr lang="es-HN" b="1" dirty="0" smtClean="0"/>
              <a:t> afro </a:t>
            </a:r>
            <a:r>
              <a:rPr lang="es-HN" b="1" dirty="0" err="1" smtClean="0"/>
              <a:t>honduran</a:t>
            </a:r>
            <a:r>
              <a:rPr lang="es-HN" b="1" dirty="0" smtClean="0"/>
              <a:t> </a:t>
            </a:r>
            <a:r>
              <a:rPr lang="es-HN" b="1" dirty="0" err="1" smtClean="0"/>
              <a:t>population</a:t>
            </a:r>
            <a:endParaRPr lang="es-HN" b="1" dirty="0" smtClean="0"/>
          </a:p>
          <a:p>
            <a:r>
              <a:rPr lang="es-HN" b="1" smtClean="0"/>
              <a:t>Youth</a:t>
            </a:r>
            <a:endParaRPr lang="en-US" b="1" dirty="0" smtClean="0"/>
          </a:p>
          <a:p>
            <a:endParaRPr lang="en-US" b="1" dirty="0"/>
          </a:p>
          <a:p>
            <a:r>
              <a:rPr lang="en-US" b="1" dirty="0" smtClean="0"/>
              <a:t>Holistic approach</a:t>
            </a:r>
            <a:endParaRPr lang="en-US" dirty="0"/>
          </a:p>
          <a:p>
            <a:endParaRPr lang="en-US" dirty="0"/>
          </a:p>
          <a:p>
            <a:r>
              <a:rPr lang="en-US" dirty="0"/>
              <a:t>Vulnerable groups are victims of endemic levels of violence in Honduras. The acts of violence and injustice are increased when victims seek legal action because police and justice officials often blame and re-victimize women and other vulnerable populations.</a:t>
            </a:r>
          </a:p>
          <a:p>
            <a:endParaRPr lang="en-US" dirty="0"/>
          </a:p>
          <a:p>
            <a:r>
              <a:rPr lang="en-US" dirty="0"/>
              <a:t>More often than not, the first encounter that vulnerable groups have with justice operators are with national police. National police has adopted the community police model to engage with the community and start building trust. Police officers become active members of the community. When a relationship based on trust is </a:t>
            </a:r>
            <a:r>
              <a:rPr lang="en-US" dirty="0" err="1"/>
              <a:t>achived</a:t>
            </a:r>
            <a:r>
              <a:rPr lang="en-US" dirty="0"/>
              <a:t> they start receiving information so that police can develop more assertive policing activities. </a:t>
            </a:r>
          </a:p>
          <a:p>
            <a:endParaRPr lang="en-US" dirty="0"/>
          </a:p>
          <a:p>
            <a:r>
              <a:rPr lang="en-US" dirty="0"/>
              <a:t>In order to effectively reduce crime and increase citizen security, the relationship between civil society and justice operators needs to be supported by efficient security institutions that allow to prevent and punish criminal </a:t>
            </a:r>
            <a:r>
              <a:rPr lang="en-US" dirty="0" err="1"/>
              <a:t>activity.How</a:t>
            </a:r>
            <a:r>
              <a:rPr lang="en-US" dirty="0"/>
              <a:t> are we making justice organizations more accessible to vulnerable groups? </a:t>
            </a:r>
            <a:endParaRPr lang="en-US" dirty="0" smtClean="0"/>
          </a:p>
          <a:p>
            <a:endParaRPr lang="en-US" dirty="0"/>
          </a:p>
          <a:p>
            <a:r>
              <a:rPr lang="en-US" dirty="0" smtClean="0"/>
              <a:t>We are partnering with ASU to build the capacity of the educational police system to do research and analysis to develop assertive police strategies. </a:t>
            </a:r>
          </a:p>
          <a:p>
            <a:r>
              <a:rPr lang="en-US" dirty="0"/>
              <a:t> </a:t>
            </a:r>
          </a:p>
          <a:p>
            <a:r>
              <a:rPr lang="en-US" dirty="0" smtClean="0"/>
              <a:t>We partner with </a:t>
            </a:r>
            <a:r>
              <a:rPr lang="en-US" dirty="0" err="1" smtClean="0"/>
              <a:t>Chielean</a:t>
            </a:r>
            <a:r>
              <a:rPr lang="en-US" dirty="0" smtClean="0"/>
              <a:t> supreme court to assist the Honduran supreme court.</a:t>
            </a:r>
            <a:endParaRPr lang="en-US" dirty="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356427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opportunities fair is an example of how </a:t>
            </a:r>
            <a:r>
              <a:rPr lang="en-US" dirty="0" err="1"/>
              <a:t>Unidos</a:t>
            </a:r>
            <a:r>
              <a:rPr lang="en-US" dirty="0"/>
              <a:t> provides the space where civil society organizations that represent different vulnerable groups such as LGTBI and people with physical disabilities and community police can interact. This allows vulnerable groups to interact in a safe space with justice operators, it also provides the opportunity for people whose rights have been  breeched to teach police officers on how properly engage and support vulnerable groups. </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1022428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UNIDOS has negotiated with the public ministry to pilot a project in La </a:t>
            </a:r>
            <a:r>
              <a:rPr lang="en-US" dirty="0" err="1" smtClean="0"/>
              <a:t>Ceiba</a:t>
            </a:r>
            <a:r>
              <a:rPr lang="en-US" dirty="0" smtClean="0"/>
              <a:t> to incorporate translators for local ethnic groups that do not speak Spanish and for the hearing impaired. </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74879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2768878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Unidos</a:t>
            </a:r>
            <a:r>
              <a:rPr lang="en-US" dirty="0" smtClean="0"/>
              <a:t> is also work with the public </a:t>
            </a:r>
            <a:r>
              <a:rPr lang="en-US" dirty="0" err="1" smtClean="0"/>
              <a:t>defendors</a:t>
            </a:r>
            <a:r>
              <a:rPr lang="en-US" dirty="0" smtClean="0"/>
              <a:t>, prosecutors, judges and national police. </a:t>
            </a:r>
          </a:p>
          <a:p>
            <a:endParaRPr lang="en-US" dirty="0"/>
          </a:p>
          <a:p>
            <a:r>
              <a:rPr lang="en-US" dirty="0" smtClean="0"/>
              <a:t>Support forensic medicine to forensic evidence to prosecutors. </a:t>
            </a:r>
          </a:p>
          <a:p>
            <a:endParaRPr lang="en-US" dirty="0"/>
          </a:p>
          <a:p>
            <a:r>
              <a:rPr lang="en-US" dirty="0" err="1" smtClean="0"/>
              <a:t>Fortalecer</a:t>
            </a:r>
            <a:r>
              <a:rPr lang="en-US" dirty="0" smtClean="0"/>
              <a:t> </a:t>
            </a:r>
            <a:r>
              <a:rPr lang="en-US" dirty="0" err="1" smtClean="0"/>
              <a:t>los</a:t>
            </a:r>
            <a:r>
              <a:rPr lang="en-US" dirty="0" smtClean="0"/>
              <a:t> CEIN, Integrated centers one stop shops. </a:t>
            </a:r>
          </a:p>
          <a:p>
            <a:endParaRPr lang="en-US" dirty="0"/>
          </a:p>
          <a:p>
            <a:r>
              <a:rPr lang="en-US" dirty="0" smtClean="0"/>
              <a:t>By raising access to justice for vulnerable groups then Hondurans in general will have more access to justice.  </a:t>
            </a:r>
            <a:endParaRPr lang="en-US" dirty="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2923164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4/11/2018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4/11/2018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4/11/2018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4/11/2018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4/11/2018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4/11/2018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4/11/2018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4/11/2018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4/11/2018</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4/11/2018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4/11/2018</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4/11/2018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baseline="0">
                <a:solidFill>
                  <a:schemeClr val="bg1"/>
                </a:solidFill>
              </a:defRPr>
            </a:lvl1pPr>
          </a:lstStyle>
          <a:p>
            <a:r>
              <a:rPr lang="en-US" dirty="0"/>
              <a:t>UNIDOS POR LA JUSTICIA</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574" y="242999"/>
            <a:ext cx="3141707" cy="1358788"/>
          </a:xfrm>
          <a:prstGeom prst="rect">
            <a:avLst/>
          </a:prstGeom>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4/11/2018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4/11/2018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4/11/2018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4/11/2018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4/11/2018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4/11/2018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4/11/2018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4/11/2018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4/11/2018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4/11/2018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4/11/2018</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1" y="4047893"/>
            <a:ext cx="2057388" cy="889820"/>
          </a:xfrm>
          <a:prstGeom prst="rect">
            <a:avLst/>
          </a:prstGeom>
        </p:spPr>
      </p:pic>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4/11/2018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4/11/2018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4/11/2018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4/11/2018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4/11/2018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4/11/2018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4/11/2018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4/11/2018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4/11/2018</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4/11/2018</a:t>
            </a:fld>
            <a:r>
              <a:rPr lang="en-US"/>
              <a:t>`1</a:t>
            </a:r>
            <a:endParaRPr lang="en-US" dirty="0"/>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a:xfrm>
            <a:off x="685800" y="2274849"/>
            <a:ext cx="3886200" cy="536719"/>
          </a:xfrm>
        </p:spPr>
        <p:txBody>
          <a:bodyPr/>
          <a:lstStyle/>
          <a:p>
            <a:r>
              <a:rPr lang="en-US" dirty="0"/>
              <a:t>UNIDOS POR LA JUSTICIA</a:t>
            </a:r>
            <a:endParaRPr lang="en-US" dirty="0">
              <a:solidFill>
                <a:schemeClr val="tx1"/>
              </a:solidFill>
            </a:endParaRPr>
          </a:p>
        </p:txBody>
      </p:sp>
      <p:sp>
        <p:nvSpPr>
          <p:cNvPr id="13" name="Subtitle 12"/>
          <p:cNvSpPr>
            <a:spLocks noGrp="1"/>
          </p:cNvSpPr>
          <p:nvPr>
            <p:ph type="subTitle" idx="1"/>
            <p:extLst>
              <p:ext uri="{D42A27DB-BD31-4B8C-83A1-F6EECF244321}">
                <p14:modId xmlns:p14="http://schemas.microsoft.com/office/powerpoint/2010/main" val="3323384732"/>
              </p:ext>
            </p:extLst>
          </p:nvPr>
        </p:nvSpPr>
        <p:spPr>
          <a:xfrm>
            <a:off x="685800" y="3135207"/>
            <a:ext cx="6503102" cy="433184"/>
          </a:xfrm>
        </p:spPr>
        <p:txBody>
          <a:bodyPr vert="horz" lIns="91440" tIns="45720" rIns="91440" bIns="45720" rtlCol="0" anchor="t">
            <a:normAutofit fontScale="92500" lnSpcReduction="10000"/>
          </a:bodyPr>
          <a:lstStyle/>
          <a:p>
            <a:r>
              <a:rPr lang="en-US" sz="1800" dirty="0" smtClean="0"/>
              <a:t>Strengthening Justice, Human Rights and Security in Honduras</a:t>
            </a:r>
          </a:p>
          <a:p>
            <a:endParaRPr lang="es-ES" sz="1800" dirty="0"/>
          </a:p>
        </p:txBody>
      </p:sp>
      <p:sp>
        <p:nvSpPr>
          <p:cNvPr id="7" name="Subtitle 12"/>
          <p:cNvSpPr txBox="1">
            <a:spLocks/>
          </p:cNvSpPr>
          <p:nvPr>
            <p:extLst>
              <p:ext uri="{D42A27DB-BD31-4B8C-83A1-F6EECF244321}">
                <p14:modId xmlns:p14="http://schemas.microsoft.com/office/powerpoint/2010/main" val="29011999"/>
              </p:ext>
            </p:extLst>
          </p:nvPr>
        </p:nvSpPr>
        <p:spPr>
          <a:xfrm>
            <a:off x="685800" y="3611512"/>
            <a:ext cx="6503102" cy="433184"/>
          </a:xfrm>
          <a:prstGeom prst="rect">
            <a:avLst/>
          </a:prstGeom>
          <a:effectLst/>
        </p:spPr>
        <p:txBody>
          <a:bodyPr vert="horz" lIns="91440" tIns="45720" rIns="91440" bIns="45720" rtlCol="0" anchor="t">
            <a:noAutofit/>
          </a:bodyPr>
          <a:lstStyle>
            <a:lvl1pPr marL="0" indent="0" algn="l" defTabSz="457200" rtl="0" eaLnBrk="1" latinLnBrk="0" hangingPunct="1">
              <a:spcBef>
                <a:spcPts val="0"/>
              </a:spcBef>
              <a:spcAft>
                <a:spcPts val="800"/>
              </a:spcAft>
              <a:buFont typeface="Arial"/>
              <a:buNone/>
              <a:defRPr sz="1600" b="0" i="0" kern="1200">
                <a:solidFill>
                  <a:schemeClr val="bg1"/>
                </a:solidFill>
                <a:latin typeface="Gill Sans MT"/>
                <a:ea typeface="+mn-ea"/>
                <a:cs typeface="Gill Sans MT"/>
              </a:defRPr>
            </a:lvl1pPr>
            <a:lvl2pPr marL="457200" indent="0" algn="ctr" defTabSz="457200" rtl="0" eaLnBrk="1" latinLnBrk="0" hangingPunct="1">
              <a:spcBef>
                <a:spcPts val="0"/>
              </a:spcBef>
              <a:spcAft>
                <a:spcPts val="800"/>
              </a:spcAft>
              <a:buFont typeface="Arial"/>
              <a:buNone/>
              <a:defRPr sz="1600" b="0" i="0" kern="1200">
                <a:solidFill>
                  <a:schemeClr val="tx1">
                    <a:tint val="75000"/>
                  </a:schemeClr>
                </a:solidFill>
                <a:latin typeface="Gill Sans M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smtClean="0"/>
              <a:t>Ana Karina Suazo</a:t>
            </a:r>
          </a:p>
          <a:p>
            <a:endParaRPr lang="es-ES" sz="1400" dirty="0"/>
          </a:p>
        </p:txBody>
      </p:sp>
    </p:spTree>
    <p:extLst>
      <p:ext uri="{BB962C8B-B14F-4D97-AF65-F5344CB8AC3E}">
        <p14:creationId xmlns:p14="http://schemas.microsoft.com/office/powerpoint/2010/main" val="955244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4/11/2018</a:t>
            </a:fld>
            <a:endParaRPr lang="en-US"/>
          </a:p>
        </p:txBody>
      </p:sp>
      <p:sp>
        <p:nvSpPr>
          <p:cNvPr id="3" name="Footer Placeholder 2"/>
          <p:cNvSpPr>
            <a:spLocks noGrp="1"/>
          </p:cNvSpPr>
          <p:nvPr>
            <p:ph type="ftr" sz="quarter" idx="3"/>
          </p:nvPr>
        </p:nvSpPr>
        <p:spPr/>
        <p:txBody>
          <a:bodyPr/>
          <a:lstStyle/>
          <a:p>
            <a:r>
              <a:rPr lang="en-US" smtClean="0"/>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a:t>
            </a:fld>
            <a:endParaRPr lang="en-US"/>
          </a:p>
        </p:txBody>
      </p:sp>
      <p:sp>
        <p:nvSpPr>
          <p:cNvPr id="5" name="Title 4"/>
          <p:cNvSpPr>
            <a:spLocks noGrp="1"/>
          </p:cNvSpPr>
          <p:nvPr>
            <p:ph type="title"/>
          </p:nvPr>
        </p:nvSpPr>
        <p:spPr/>
        <p:txBody>
          <a:bodyPr/>
          <a:lstStyle/>
          <a:p>
            <a:r>
              <a:rPr lang="en-US" dirty="0" smtClean="0"/>
              <a:t>Background</a:t>
            </a:r>
            <a:endParaRPr lang="en-US" dirty="0"/>
          </a:p>
        </p:txBody>
      </p:sp>
      <p:sp>
        <p:nvSpPr>
          <p:cNvPr id="6" name="Content Placeholder 5"/>
          <p:cNvSpPr>
            <a:spLocks noGrp="1"/>
          </p:cNvSpPr>
          <p:nvPr>
            <p:ph idx="1"/>
          </p:nvPr>
        </p:nvSpPr>
        <p:spPr/>
        <p:txBody>
          <a:bodyPr/>
          <a:lstStyle/>
          <a:p>
            <a:r>
              <a:rPr lang="es-HN" dirty="0" err="1" smtClean="0"/>
              <a:t>The</a:t>
            </a:r>
            <a:r>
              <a:rPr lang="es-HN" dirty="0" smtClean="0"/>
              <a:t> </a:t>
            </a:r>
            <a:r>
              <a:rPr lang="es-HN" dirty="0" err="1" smtClean="0"/>
              <a:t>Justice</a:t>
            </a:r>
            <a:r>
              <a:rPr lang="es-HN" dirty="0" smtClean="0"/>
              <a:t>, Human </a:t>
            </a:r>
            <a:r>
              <a:rPr lang="es-HN" dirty="0" err="1" smtClean="0"/>
              <a:t>Rights</a:t>
            </a:r>
            <a:r>
              <a:rPr lang="es-HN" dirty="0" smtClean="0"/>
              <a:t> and Security </a:t>
            </a:r>
            <a:r>
              <a:rPr lang="es-HN" dirty="0" err="1" smtClean="0"/>
              <a:t>Program</a:t>
            </a:r>
            <a:r>
              <a:rPr lang="es-HN" dirty="0" smtClean="0"/>
              <a:t> </a:t>
            </a:r>
            <a:r>
              <a:rPr lang="es-HN" dirty="0" err="1" smtClean="0"/>
              <a:t>provides</a:t>
            </a:r>
            <a:r>
              <a:rPr lang="es-HN" dirty="0" smtClean="0"/>
              <a:t> a </a:t>
            </a:r>
            <a:r>
              <a:rPr lang="es-HN" dirty="0" err="1" smtClean="0"/>
              <a:t>holistic</a:t>
            </a:r>
            <a:r>
              <a:rPr lang="es-HN" dirty="0" smtClean="0"/>
              <a:t> </a:t>
            </a:r>
            <a:r>
              <a:rPr lang="es-HN" dirty="0" err="1" smtClean="0"/>
              <a:t>approach</a:t>
            </a:r>
            <a:r>
              <a:rPr lang="es-HN" dirty="0" smtClean="0"/>
              <a:t> to </a:t>
            </a:r>
            <a:r>
              <a:rPr lang="es-HN" dirty="0" err="1" smtClean="0"/>
              <a:t>USAID´s</a:t>
            </a:r>
            <a:r>
              <a:rPr lang="es-HN" dirty="0" smtClean="0"/>
              <a:t> Place </a:t>
            </a:r>
            <a:r>
              <a:rPr lang="es-HN" dirty="0" err="1" smtClean="0"/>
              <a:t>Based</a:t>
            </a:r>
            <a:r>
              <a:rPr lang="es-HN" dirty="0" smtClean="0"/>
              <a:t> </a:t>
            </a:r>
            <a:r>
              <a:rPr lang="es-HN" dirty="0" err="1" smtClean="0"/>
              <a:t>Strategy</a:t>
            </a:r>
            <a:endParaRPr lang="en-US" dirty="0" smtClean="0"/>
          </a:p>
          <a:p>
            <a:r>
              <a:rPr lang="en-US" dirty="0" smtClean="0"/>
              <a:t>Focused on 5 geographical areas in Honduras: Tegucigalpa, San Pedro Sula, La </a:t>
            </a:r>
            <a:r>
              <a:rPr lang="en-US" dirty="0" err="1" smtClean="0"/>
              <a:t>Ceiba</a:t>
            </a:r>
            <a:r>
              <a:rPr lang="en-US" dirty="0" smtClean="0"/>
              <a:t>, </a:t>
            </a:r>
            <a:r>
              <a:rPr lang="en-US" dirty="0" err="1" smtClean="0"/>
              <a:t>Choloma</a:t>
            </a:r>
            <a:r>
              <a:rPr lang="en-US" dirty="0" smtClean="0"/>
              <a:t> and </a:t>
            </a:r>
            <a:r>
              <a:rPr lang="en-US" dirty="0" err="1" smtClean="0"/>
              <a:t>Tela</a:t>
            </a:r>
            <a:endParaRPr lang="en-US" dirty="0" smtClean="0"/>
          </a:p>
          <a:p>
            <a:r>
              <a:rPr lang="en-US" dirty="0" smtClean="0"/>
              <a:t>Program has a duration of 5 years (</a:t>
            </a:r>
            <a:r>
              <a:rPr lang="en-US" dirty="0" smtClean="0"/>
              <a:t>2017-2021)</a:t>
            </a:r>
            <a:endParaRPr lang="en-US" dirty="0" smtClean="0"/>
          </a:p>
        </p:txBody>
      </p:sp>
    </p:spTree>
    <p:extLst>
      <p:ext uri="{BB962C8B-B14F-4D97-AF65-F5344CB8AC3E}">
        <p14:creationId xmlns:p14="http://schemas.microsoft.com/office/powerpoint/2010/main" val="3121618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4/11/2018</a:t>
            </a:fld>
            <a:endParaRPr lang="en-US"/>
          </a:p>
        </p:txBody>
      </p:sp>
      <p:sp>
        <p:nvSpPr>
          <p:cNvPr id="3" name="Footer Placeholder 2"/>
          <p:cNvSpPr>
            <a:spLocks noGrp="1"/>
          </p:cNvSpPr>
          <p:nvPr>
            <p:ph type="ftr" sz="quarter" idx="3"/>
          </p:nvPr>
        </p:nvSpPr>
        <p:spPr/>
        <p:txBody>
          <a:bodyPr/>
          <a:lstStyle/>
          <a:p>
            <a:r>
              <a:rPr lang="en-US" smtClean="0"/>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3</a:t>
            </a:fld>
            <a:endParaRPr lang="en-US"/>
          </a:p>
        </p:txBody>
      </p:sp>
      <p:sp>
        <p:nvSpPr>
          <p:cNvPr id="5" name="Title 4"/>
          <p:cNvSpPr>
            <a:spLocks noGrp="1"/>
          </p:cNvSpPr>
          <p:nvPr>
            <p:ph type="title"/>
          </p:nvPr>
        </p:nvSpPr>
        <p:spPr/>
        <p:txBody>
          <a:bodyPr/>
          <a:lstStyle/>
          <a:p>
            <a:r>
              <a:rPr lang="en-US" dirty="0" smtClean="0"/>
              <a:t>Program Objective</a:t>
            </a:r>
            <a:endParaRPr lang="en-US" dirty="0"/>
          </a:p>
        </p:txBody>
      </p:sp>
      <p:sp>
        <p:nvSpPr>
          <p:cNvPr id="6" name="Content Placeholder 5"/>
          <p:cNvSpPr>
            <a:spLocks noGrp="1"/>
          </p:cNvSpPr>
          <p:nvPr>
            <p:ph idx="1"/>
          </p:nvPr>
        </p:nvSpPr>
        <p:spPr/>
        <p:txBody>
          <a:bodyPr>
            <a:normAutofit/>
          </a:bodyPr>
          <a:lstStyle/>
          <a:p>
            <a:pPr marL="0" indent="0">
              <a:buNone/>
            </a:pPr>
            <a:r>
              <a:rPr lang="en-US" sz="3200" dirty="0" smtClean="0"/>
              <a:t>Improve </a:t>
            </a:r>
            <a:r>
              <a:rPr lang="en-US" sz="3200" dirty="0" smtClean="0"/>
              <a:t>citizen security and the conditions to reduce violence in target areas</a:t>
            </a:r>
            <a:endParaRPr lang="en-US" sz="3200" dirty="0"/>
          </a:p>
        </p:txBody>
      </p:sp>
    </p:spTree>
    <p:extLst>
      <p:ext uri="{BB962C8B-B14F-4D97-AF65-F5344CB8AC3E}">
        <p14:creationId xmlns:p14="http://schemas.microsoft.com/office/powerpoint/2010/main" val="228889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4/11/2018</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4</a:t>
            </a:fld>
            <a:endParaRPr lang="en-US"/>
          </a:p>
        </p:txBody>
      </p:sp>
      <p:sp>
        <p:nvSpPr>
          <p:cNvPr id="22" name="Text Placeholder 21"/>
          <p:cNvSpPr>
            <a:spLocks noGrp="1"/>
          </p:cNvSpPr>
          <p:nvPr>
            <p:ph type="body" sz="quarter" idx="12"/>
          </p:nvPr>
        </p:nvSpPr>
        <p:spPr/>
        <p:txBody>
          <a:bodyPr/>
          <a:lstStyle/>
          <a:p>
            <a:endParaRPr lang="en-US" dirty="0"/>
          </a:p>
        </p:txBody>
      </p:sp>
      <p:sp>
        <p:nvSpPr>
          <p:cNvPr id="5" name="Title 4"/>
          <p:cNvSpPr>
            <a:spLocks noGrp="1"/>
          </p:cNvSpPr>
          <p:nvPr>
            <p:ph type="title"/>
          </p:nvPr>
        </p:nvSpPr>
        <p:spPr>
          <a:xfrm>
            <a:off x="618893" y="177452"/>
            <a:ext cx="7772400" cy="1200329"/>
          </a:xfrm>
        </p:spPr>
        <p:txBody>
          <a:bodyPr/>
          <a:lstStyle/>
          <a:p>
            <a:pPr algn="ctr"/>
            <a:r>
              <a:rPr lang="en-US" dirty="0" smtClean="0">
                <a:solidFill>
                  <a:srgbClr val="651D32"/>
                </a:solidFill>
              </a:rPr>
              <a:t>VINN DIAGRAM OF UNIDOS POR LA JUSTICIA PROGRAM</a:t>
            </a:r>
            <a:r>
              <a:rPr lang="en-US" dirty="0">
                <a:solidFill>
                  <a:srgbClr val="651D32"/>
                </a:solidFill>
              </a:rPr>
              <a:t/>
            </a:r>
            <a:br>
              <a:rPr lang="en-US" dirty="0">
                <a:solidFill>
                  <a:srgbClr val="651D32"/>
                </a:solidFill>
              </a:rPr>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852" y="1377780"/>
            <a:ext cx="6205386" cy="3406331"/>
          </a:xfrm>
          <a:prstGeom prst="rect">
            <a:avLst/>
          </a:prstGeom>
        </p:spPr>
      </p:pic>
    </p:spTree>
    <p:extLst>
      <p:ext uri="{BB962C8B-B14F-4D97-AF65-F5344CB8AC3E}">
        <p14:creationId xmlns:p14="http://schemas.microsoft.com/office/powerpoint/2010/main" val="201355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7956" y="437316"/>
            <a:ext cx="5575757" cy="3717171"/>
          </a:xfrm>
        </p:spPr>
      </p:pic>
      <p:sp>
        <p:nvSpPr>
          <p:cNvPr id="4" name="Date Placeholder 3"/>
          <p:cNvSpPr>
            <a:spLocks noGrp="1"/>
          </p:cNvSpPr>
          <p:nvPr>
            <p:ph type="dt" sz="half" idx="2"/>
          </p:nvPr>
        </p:nvSpPr>
        <p:spPr/>
        <p:txBody>
          <a:bodyPr/>
          <a:lstStyle/>
          <a:p>
            <a:fld id="{193355D5-F1DA-0F48-9E7E-0A3FEBF9FF84}" type="datetime1">
              <a:rPr lang="en-US" smtClean="0"/>
              <a:pPr/>
              <a:t>4/11/2018</a:t>
            </a:fld>
            <a:endParaRPr lang="en-US"/>
          </a:p>
        </p:txBody>
      </p:sp>
      <p:sp>
        <p:nvSpPr>
          <p:cNvPr id="5" name="Footer Placeholder 4"/>
          <p:cNvSpPr>
            <a:spLocks noGrp="1"/>
          </p:cNvSpPr>
          <p:nvPr>
            <p:ph type="ftr" sz="quarter" idx="3"/>
          </p:nvPr>
        </p:nvSpPr>
        <p:spPr/>
        <p:txBody>
          <a:bodyPr/>
          <a:lstStyle/>
          <a:p>
            <a:r>
              <a:rPr lang="en-US" smtClean="0"/>
              <a:t>FOOTER GOES HERE</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5</a:t>
            </a:fld>
            <a:endParaRPr lang="en-US"/>
          </a:p>
        </p:txBody>
      </p:sp>
      <p:sp>
        <p:nvSpPr>
          <p:cNvPr id="7" name="Text Placeholder 6"/>
          <p:cNvSpPr>
            <a:spLocks noGrp="1"/>
          </p:cNvSpPr>
          <p:nvPr>
            <p:ph type="body" sz="quarter" idx="12"/>
          </p:nvPr>
        </p:nvSpPr>
        <p:spPr/>
        <p:txBody>
          <a:bodyPr/>
          <a:lstStyle/>
          <a:p>
            <a:endParaRPr lang="en-US"/>
          </a:p>
        </p:txBody>
      </p:sp>
      <p:sp>
        <p:nvSpPr>
          <p:cNvPr id="8" name="Title 7"/>
          <p:cNvSpPr>
            <a:spLocks noGrp="1"/>
          </p:cNvSpPr>
          <p:nvPr>
            <p:ph type="title"/>
          </p:nvPr>
        </p:nvSpPr>
        <p:spPr>
          <a:xfrm>
            <a:off x="739634" y="4154487"/>
            <a:ext cx="7772400" cy="461665"/>
          </a:xfrm>
        </p:spPr>
        <p:txBody>
          <a:bodyPr/>
          <a:lstStyle/>
          <a:p>
            <a:pPr algn="ctr"/>
            <a:r>
              <a:rPr lang="en-US" sz="1200" dirty="0" smtClean="0"/>
              <a:t>NATIONAL POLICE BUILDING TRUST WITH CIVIL SOCIETY ORGANIZATIONS </a:t>
            </a:r>
            <a:br>
              <a:rPr lang="en-US" sz="1200" dirty="0" smtClean="0"/>
            </a:br>
            <a:r>
              <a:rPr lang="en-US" sz="1200" dirty="0" smtClean="0"/>
              <a:t>AT OPPORTUNITIES FAIR FOR SOCIAL INCLUSION.</a:t>
            </a:r>
            <a:endParaRPr lang="en-US" sz="1200" dirty="0"/>
          </a:p>
        </p:txBody>
      </p:sp>
    </p:spTree>
    <p:extLst>
      <p:ext uri="{BB962C8B-B14F-4D97-AF65-F5344CB8AC3E}">
        <p14:creationId xmlns:p14="http://schemas.microsoft.com/office/powerpoint/2010/main" val="2775044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93355D5-F1DA-0F48-9E7E-0A3FEBF9FF84}" type="datetime1">
              <a:rPr lang="en-US" smtClean="0"/>
              <a:pPr/>
              <a:t>4/11/2018</a:t>
            </a:fld>
            <a:endParaRPr lang="en-US"/>
          </a:p>
        </p:txBody>
      </p:sp>
      <p:sp>
        <p:nvSpPr>
          <p:cNvPr id="5" name="Footer Placeholder 4"/>
          <p:cNvSpPr>
            <a:spLocks noGrp="1"/>
          </p:cNvSpPr>
          <p:nvPr>
            <p:ph type="ftr" sz="quarter" idx="3"/>
          </p:nvPr>
        </p:nvSpPr>
        <p:spPr/>
        <p:txBody>
          <a:bodyPr/>
          <a:lstStyle/>
          <a:p>
            <a:r>
              <a:rPr lang="en-US" smtClean="0"/>
              <a:t>FOOTER GOES HERE</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6</a:t>
            </a:fld>
            <a:endParaRPr lang="en-US"/>
          </a:p>
        </p:txBody>
      </p:sp>
      <p:sp>
        <p:nvSpPr>
          <p:cNvPr id="7" name="Text Placeholder 6"/>
          <p:cNvSpPr>
            <a:spLocks noGrp="1"/>
          </p:cNvSpPr>
          <p:nvPr>
            <p:ph type="body" sz="quarter" idx="12"/>
          </p:nvPr>
        </p:nvSpPr>
        <p:spPr/>
        <p:txBody>
          <a:bodyPr/>
          <a:lstStyle/>
          <a:p>
            <a:endParaRPr lang="en-US"/>
          </a:p>
        </p:txBody>
      </p:sp>
      <p:sp>
        <p:nvSpPr>
          <p:cNvPr id="8" name="Title 7"/>
          <p:cNvSpPr>
            <a:spLocks noGrp="1"/>
          </p:cNvSpPr>
          <p:nvPr>
            <p:ph type="title"/>
          </p:nvPr>
        </p:nvSpPr>
        <p:spPr/>
        <p:txBody>
          <a:bodyPr/>
          <a:lstStyle/>
          <a:p>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5538" y="425704"/>
            <a:ext cx="5585861" cy="3723907"/>
          </a:xfrm>
        </p:spPr>
      </p:pic>
      <p:sp>
        <p:nvSpPr>
          <p:cNvPr id="10" name="Title 7"/>
          <p:cNvSpPr txBox="1">
            <a:spLocks/>
          </p:cNvSpPr>
          <p:nvPr/>
        </p:nvSpPr>
        <p:spPr>
          <a:xfrm>
            <a:off x="382684" y="4204631"/>
            <a:ext cx="7772400" cy="461665"/>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US" sz="1200" dirty="0" smtClean="0"/>
              <a:t>CURRENT PRESIDENT OF THE ASSOCIATION FOR THE HEARING IMPARED </a:t>
            </a:r>
          </a:p>
          <a:p>
            <a:pPr algn="ctr"/>
            <a:r>
              <a:rPr lang="en-US" sz="1200" dirty="0" smtClean="0"/>
              <a:t>AND HER SIGN LANGUAGE INTERPRETER.</a:t>
            </a:r>
          </a:p>
        </p:txBody>
      </p:sp>
    </p:spTree>
    <p:extLst>
      <p:ext uri="{BB962C8B-B14F-4D97-AF65-F5344CB8AC3E}">
        <p14:creationId xmlns:p14="http://schemas.microsoft.com/office/powerpoint/2010/main" val="1953309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93355D5-F1DA-0F48-9E7E-0A3FEBF9FF84}" type="datetime1">
              <a:rPr lang="en-US" smtClean="0"/>
              <a:pPr/>
              <a:t>4/11/2018</a:t>
            </a:fld>
            <a:endParaRPr lang="en-US"/>
          </a:p>
        </p:txBody>
      </p:sp>
      <p:sp>
        <p:nvSpPr>
          <p:cNvPr id="5" name="Footer Placeholder 4"/>
          <p:cNvSpPr>
            <a:spLocks noGrp="1"/>
          </p:cNvSpPr>
          <p:nvPr>
            <p:ph type="ftr" sz="quarter" idx="3"/>
          </p:nvPr>
        </p:nvSpPr>
        <p:spPr/>
        <p:txBody>
          <a:bodyPr/>
          <a:lstStyle/>
          <a:p>
            <a:r>
              <a:rPr lang="en-US" smtClean="0"/>
              <a:t>FOOTER GOES HERE</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7</a:t>
            </a:fld>
            <a:endParaRPr lang="en-US"/>
          </a:p>
        </p:txBody>
      </p:sp>
      <p:sp>
        <p:nvSpPr>
          <p:cNvPr id="7" name="Text Placeholder 6"/>
          <p:cNvSpPr>
            <a:spLocks noGrp="1"/>
          </p:cNvSpPr>
          <p:nvPr>
            <p:ph type="body" sz="quarter" idx="12"/>
          </p:nvPr>
        </p:nvSpPr>
        <p:spPr/>
        <p:txBody>
          <a:bodyPr/>
          <a:lstStyle/>
          <a:p>
            <a:endParaRPr lang="en-US"/>
          </a:p>
        </p:txBody>
      </p:sp>
      <p:sp>
        <p:nvSpPr>
          <p:cNvPr id="8" name="Title 7"/>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8775" y="359350"/>
            <a:ext cx="5280218" cy="3520145"/>
          </a:xfrm>
        </p:spPr>
      </p:pic>
      <p:sp>
        <p:nvSpPr>
          <p:cNvPr id="11" name="Title 7"/>
          <p:cNvSpPr txBox="1">
            <a:spLocks/>
          </p:cNvSpPr>
          <p:nvPr/>
        </p:nvSpPr>
        <p:spPr>
          <a:xfrm>
            <a:off x="382684" y="3935421"/>
            <a:ext cx="7772400" cy="646331"/>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US" sz="1200" dirty="0" smtClean="0"/>
              <a:t>LEADER, ZULMA VALENCIA, ADVOCATES FOR ETHNIC RIGHTS IN LA CEIBA, </a:t>
            </a:r>
          </a:p>
          <a:p>
            <a:pPr algn="ctr"/>
            <a:r>
              <a:rPr lang="en-US" sz="1200" dirty="0" smtClean="0"/>
              <a:t>A TOWN IN THE NORTH COAST OF HONDURAS WITH A LARGE </a:t>
            </a:r>
          </a:p>
          <a:p>
            <a:pPr algn="ctr"/>
            <a:r>
              <a:rPr lang="en-US" sz="1200" dirty="0" smtClean="0"/>
              <a:t>COMMUNITY OF AFROHONDURANS.</a:t>
            </a:r>
            <a:endParaRPr lang="en-US" sz="1200" dirty="0"/>
          </a:p>
        </p:txBody>
      </p:sp>
    </p:spTree>
    <p:extLst>
      <p:ext uri="{BB962C8B-B14F-4D97-AF65-F5344CB8AC3E}">
        <p14:creationId xmlns:p14="http://schemas.microsoft.com/office/powerpoint/2010/main" val="89567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062" y="787985"/>
            <a:ext cx="5543538" cy="3442101"/>
          </a:xfrm>
          <a:prstGeom prst="rect">
            <a:avLst/>
          </a:prstGeom>
        </p:spPr>
      </p:pic>
      <p:sp>
        <p:nvSpPr>
          <p:cNvPr id="2" name="Date Placeholder 1"/>
          <p:cNvSpPr>
            <a:spLocks noGrp="1"/>
          </p:cNvSpPr>
          <p:nvPr>
            <p:ph type="dt" sz="half" idx="10"/>
          </p:nvPr>
        </p:nvSpPr>
        <p:spPr/>
        <p:txBody>
          <a:bodyPr/>
          <a:lstStyle/>
          <a:p>
            <a:fld id="{97F57F02-9C8D-9C43-8CF1-E7D544BE7C72}" type="datetime1">
              <a:rPr lang="en-US" smtClean="0"/>
              <a:pPr/>
              <a:t>4/11/2018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782948-4DBE-204D-AB9E-B65E067054AE}" type="slidenum">
              <a:rPr lang="en-US" smtClean="0"/>
              <a:pPr/>
              <a:t>8</a:t>
            </a:fld>
            <a:endParaRPr lang="en-US"/>
          </a:p>
        </p:txBody>
      </p:sp>
      <p:sp>
        <p:nvSpPr>
          <p:cNvPr id="8" name="Title 4"/>
          <p:cNvSpPr>
            <a:spLocks noGrp="1"/>
          </p:cNvSpPr>
          <p:nvPr>
            <p:ph type="title"/>
          </p:nvPr>
        </p:nvSpPr>
        <p:spPr>
          <a:xfrm>
            <a:off x="529493" y="787985"/>
            <a:ext cx="7772400" cy="461665"/>
          </a:xfrm>
        </p:spPr>
        <p:txBody>
          <a:bodyPr/>
          <a:lstStyle/>
          <a:p>
            <a:r>
              <a:rPr lang="en-US" dirty="0" smtClean="0"/>
              <a:t>CLOSING REMARKS</a:t>
            </a:r>
            <a:endParaRPr lang="en-US" dirty="0"/>
          </a:p>
        </p:txBody>
      </p:sp>
    </p:spTree>
    <p:extLst>
      <p:ext uri="{BB962C8B-B14F-4D97-AF65-F5344CB8AC3E}">
        <p14:creationId xmlns:p14="http://schemas.microsoft.com/office/powerpoint/2010/main" val="1943162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16.9-Template_12.7.2016</Template>
  <TotalTime>1160</TotalTime>
  <Words>643</Words>
  <Application>Microsoft Office PowerPoint</Application>
  <PresentationFormat>Custom</PresentationFormat>
  <Paragraphs>84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16.9-Template_12.7.2016</vt:lpstr>
      <vt:lpstr>UNIDOS POR LA JUSTICIA</vt:lpstr>
      <vt:lpstr>Background</vt:lpstr>
      <vt:lpstr>Program Objective</vt:lpstr>
      <vt:lpstr>VINN DIAGRAM OF UNIDOS POR LA JUSTICIA PROGRAM </vt:lpstr>
      <vt:lpstr>NATIONAL POLICE BUILDING TRUST WITH CIVIL SOCIETY ORGANIZATIONS  AT OPPORTUNITIES FAIR FOR SOCIAL INCLUSION.</vt:lpstr>
      <vt:lpstr>PowerPoint Presentation</vt:lpstr>
      <vt:lpstr>PowerPoint Presentation</vt:lpstr>
      <vt:lpstr>CLOSING REMARKS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Ana Suazo</cp:lastModifiedBy>
  <cp:revision>55</cp:revision>
  <dcterms:created xsi:type="dcterms:W3CDTF">2017-03-16T17:43:27Z</dcterms:created>
  <dcterms:modified xsi:type="dcterms:W3CDTF">2018-04-11T07:39:46Z</dcterms:modified>
</cp:coreProperties>
</file>