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0" r:id="rId3"/>
  </p:sldMasterIdLst>
  <p:notesMasterIdLst>
    <p:notesMasterId r:id="rId8"/>
  </p:notesMasterIdLst>
  <p:sldIdLst>
    <p:sldId id="259" r:id="rId4"/>
    <p:sldId id="260" r:id="rId5"/>
    <p:sldId id="261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382F67-9B69-4B40-BCBD-77B2D434F3AE}">
          <p14:sldIdLst>
            <p14:sldId id="259"/>
            <p14:sldId id="260"/>
            <p14:sldId id="261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D40"/>
    <a:srgbClr val="FFB3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36" autoAdjust="0"/>
  </p:normalViewPr>
  <p:slideViewPr>
    <p:cSldViewPr>
      <p:cViewPr varScale="1">
        <p:scale>
          <a:sx n="106" d="100"/>
          <a:sy n="106" d="100"/>
        </p:scale>
        <p:origin x="115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cheon2\Dropbox%20(ASU)\9%20YSET\Latin%20America\Latin%20Americ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cheon2\Dropbox%20(ASU)\9%20YSET\Latin%20America\Latin%20Americ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cheon2\Dropbox%20(ASU)\9%20YSET\Latin%20America\Latin%20Americ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08028408213679"/>
          <c:y val="2.0146520146520148E-2"/>
          <c:w val="0.74197276902887133"/>
          <c:h val="0.9578853320926205"/>
        </c:manualLayout>
      </c:layout>
      <c:barChart>
        <c:barDir val="bar"/>
        <c:grouping val="clustered"/>
        <c:varyColors val="0"/>
        <c:ser>
          <c:idx val="1"/>
          <c:order val="1"/>
          <c:tx>
            <c:strRef>
              <c:f>Gang!$C$1</c:f>
              <c:strCache>
                <c:ptCount val="1"/>
                <c:pt idx="0">
                  <c:v>Gang problem</c:v>
                </c:pt>
              </c:strCache>
            </c:strRef>
          </c:tx>
          <c:spPr>
            <a:solidFill>
              <a:srgbClr val="8C1D4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Gang!$A$2:$A$35</c:f>
              <c:strCache>
                <c:ptCount val="34"/>
                <c:pt idx="0">
                  <c:v>Antigua and Barbuda*</c:v>
                </c:pt>
                <c:pt idx="1">
                  <c:v>Grenada*</c:v>
                </c:pt>
                <c:pt idx="2">
                  <c:v>Barbados</c:v>
                </c:pt>
                <c:pt idx="3">
                  <c:v>Trinidad and Tobago</c:v>
                </c:pt>
                <c:pt idx="4">
                  <c:v>St. Vincent and the Grenadines*</c:v>
                </c:pt>
                <c:pt idx="5">
                  <c:v>Guyana</c:v>
                </c:pt>
                <c:pt idx="6">
                  <c:v>Jamaica</c:v>
                </c:pt>
                <c:pt idx="7">
                  <c:v>Canada</c:v>
                </c:pt>
                <c:pt idx="8">
                  <c:v>Haiti</c:v>
                </c:pt>
                <c:pt idx="9">
                  <c:v>Dominica*</c:v>
                </c:pt>
                <c:pt idx="10">
                  <c:v>USA</c:v>
                </c:pt>
                <c:pt idx="11">
                  <c:v>St. Lucia*</c:v>
                </c:pt>
                <c:pt idx="12">
                  <c:v>St Kitts and Nevis*</c:v>
                </c:pt>
                <c:pt idx="13">
                  <c:v>Honduras</c:v>
                </c:pt>
                <c:pt idx="14">
                  <c:v>Bahamas</c:v>
                </c:pt>
                <c:pt idx="15">
                  <c:v>Nicaragua</c:v>
                </c:pt>
                <c:pt idx="16">
                  <c:v>Belize</c:v>
                </c:pt>
                <c:pt idx="17">
                  <c:v>Paraguay</c:v>
                </c:pt>
                <c:pt idx="18">
                  <c:v>Costa Rica</c:v>
                </c:pt>
                <c:pt idx="19">
                  <c:v>Uruguay</c:v>
                </c:pt>
                <c:pt idx="20">
                  <c:v>Suriname</c:v>
                </c:pt>
                <c:pt idx="21">
                  <c:v>Brazil</c:v>
                </c:pt>
                <c:pt idx="22">
                  <c:v>Ecuador</c:v>
                </c:pt>
                <c:pt idx="23">
                  <c:v>Guatemala</c:v>
                </c:pt>
                <c:pt idx="24">
                  <c:v>Colombia</c:v>
                </c:pt>
                <c:pt idx="25">
                  <c:v>Bolivia</c:v>
                </c:pt>
                <c:pt idx="26">
                  <c:v>Peru</c:v>
                </c:pt>
                <c:pt idx="27">
                  <c:v>Chile</c:v>
                </c:pt>
                <c:pt idx="28">
                  <c:v>Mexico</c:v>
                </c:pt>
                <c:pt idx="29">
                  <c:v>Argentina</c:v>
                </c:pt>
                <c:pt idx="30">
                  <c:v>El Salvador</c:v>
                </c:pt>
                <c:pt idx="31">
                  <c:v>Dominican Republic</c:v>
                </c:pt>
                <c:pt idx="32">
                  <c:v>Venezuela</c:v>
                </c:pt>
                <c:pt idx="33">
                  <c:v>Panama</c:v>
                </c:pt>
              </c:strCache>
            </c:strRef>
          </c:cat>
          <c:val>
            <c:numRef>
              <c:f>Gang!$C$2:$C$35</c:f>
              <c:numCache>
                <c:formatCode>0.0%</c:formatCode>
                <c:ptCount val="34"/>
                <c:pt idx="0">
                  <c:v>7.5999999999999998E-2</c:v>
                </c:pt>
                <c:pt idx="1">
                  <c:v>8.1000000000000003E-2</c:v>
                </c:pt>
                <c:pt idx="2">
                  <c:v>8.5000000000000006E-2</c:v>
                </c:pt>
                <c:pt idx="3">
                  <c:v>0.112</c:v>
                </c:pt>
                <c:pt idx="4">
                  <c:v>0.113</c:v>
                </c:pt>
                <c:pt idx="5">
                  <c:v>0.13100000000000001</c:v>
                </c:pt>
                <c:pt idx="6">
                  <c:v>0.13600000000000001</c:v>
                </c:pt>
                <c:pt idx="7">
                  <c:v>0.14399999999999999</c:v>
                </c:pt>
                <c:pt idx="8">
                  <c:v>0.157</c:v>
                </c:pt>
                <c:pt idx="9">
                  <c:v>0.16200000000000001</c:v>
                </c:pt>
                <c:pt idx="10">
                  <c:v>0.17</c:v>
                </c:pt>
                <c:pt idx="11">
                  <c:v>0.17399999999999999</c:v>
                </c:pt>
                <c:pt idx="12">
                  <c:v>0.17899999999999999</c:v>
                </c:pt>
                <c:pt idx="13">
                  <c:v>0.186</c:v>
                </c:pt>
                <c:pt idx="14">
                  <c:v>0.193</c:v>
                </c:pt>
                <c:pt idx="15">
                  <c:v>0.20499999999999999</c:v>
                </c:pt>
                <c:pt idx="16">
                  <c:v>0.216</c:v>
                </c:pt>
                <c:pt idx="17">
                  <c:v>0.222</c:v>
                </c:pt>
                <c:pt idx="18">
                  <c:v>0.255</c:v>
                </c:pt>
                <c:pt idx="19">
                  <c:v>0.26100000000000001</c:v>
                </c:pt>
                <c:pt idx="20">
                  <c:v>0.26200000000000001</c:v>
                </c:pt>
                <c:pt idx="21">
                  <c:v>0.28899999999999998</c:v>
                </c:pt>
                <c:pt idx="22">
                  <c:v>0.28899999999999998</c:v>
                </c:pt>
                <c:pt idx="23">
                  <c:v>0.311</c:v>
                </c:pt>
                <c:pt idx="24">
                  <c:v>0.313</c:v>
                </c:pt>
                <c:pt idx="25">
                  <c:v>0.32100000000000001</c:v>
                </c:pt>
                <c:pt idx="26">
                  <c:v>0.33100000000000002</c:v>
                </c:pt>
                <c:pt idx="27">
                  <c:v>0.34200000000000003</c:v>
                </c:pt>
                <c:pt idx="28">
                  <c:v>0.34799999999999998</c:v>
                </c:pt>
                <c:pt idx="29">
                  <c:v>0.36099999999999999</c:v>
                </c:pt>
                <c:pt idx="30">
                  <c:v>0.38900000000000001</c:v>
                </c:pt>
                <c:pt idx="31">
                  <c:v>0.42699999999999999</c:v>
                </c:pt>
                <c:pt idx="32">
                  <c:v>0.5</c:v>
                </c:pt>
                <c:pt idx="33">
                  <c:v>0.57599999999999996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CB-4E55-9EA9-03CFC87E95E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46318856"/>
        <c:axId val="34631846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Gang!$B$1</c15:sqref>
                        </c15:formulaRef>
                      </c:ext>
                    </c:extLst>
                    <c:strCache>
                      <c:ptCount val="1"/>
                      <c:pt idx="0">
                        <c:v>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Gang!$A$2:$A$35</c15:sqref>
                        </c15:formulaRef>
                      </c:ext>
                    </c:extLst>
                    <c:strCache>
                      <c:ptCount val="34"/>
                      <c:pt idx="0">
                        <c:v>Antigua and Barbuda*</c:v>
                      </c:pt>
                      <c:pt idx="1">
                        <c:v>Grenada*</c:v>
                      </c:pt>
                      <c:pt idx="2">
                        <c:v>Barbados</c:v>
                      </c:pt>
                      <c:pt idx="3">
                        <c:v>Trinidad and Tobago</c:v>
                      </c:pt>
                      <c:pt idx="4">
                        <c:v>St. Vincent and the Grenadines*</c:v>
                      </c:pt>
                      <c:pt idx="5">
                        <c:v>Guyana</c:v>
                      </c:pt>
                      <c:pt idx="6">
                        <c:v>Jamaica</c:v>
                      </c:pt>
                      <c:pt idx="7">
                        <c:v>Canada</c:v>
                      </c:pt>
                      <c:pt idx="8">
                        <c:v>Haiti</c:v>
                      </c:pt>
                      <c:pt idx="9">
                        <c:v>Dominica*</c:v>
                      </c:pt>
                      <c:pt idx="10">
                        <c:v>USA</c:v>
                      </c:pt>
                      <c:pt idx="11">
                        <c:v>St. Lucia*</c:v>
                      </c:pt>
                      <c:pt idx="12">
                        <c:v>St Kitts and Nevis*</c:v>
                      </c:pt>
                      <c:pt idx="13">
                        <c:v>Honduras</c:v>
                      </c:pt>
                      <c:pt idx="14">
                        <c:v>Bahamas</c:v>
                      </c:pt>
                      <c:pt idx="15">
                        <c:v>Nicaragua</c:v>
                      </c:pt>
                      <c:pt idx="16">
                        <c:v>Belize</c:v>
                      </c:pt>
                      <c:pt idx="17">
                        <c:v>Paraguay</c:v>
                      </c:pt>
                      <c:pt idx="18">
                        <c:v>Costa Rica</c:v>
                      </c:pt>
                      <c:pt idx="19">
                        <c:v>Uruguay</c:v>
                      </c:pt>
                      <c:pt idx="20">
                        <c:v>Suriname</c:v>
                      </c:pt>
                      <c:pt idx="21">
                        <c:v>Brazil</c:v>
                      </c:pt>
                      <c:pt idx="22">
                        <c:v>Ecuador</c:v>
                      </c:pt>
                      <c:pt idx="23">
                        <c:v>Guatemala</c:v>
                      </c:pt>
                      <c:pt idx="24">
                        <c:v>Colombia</c:v>
                      </c:pt>
                      <c:pt idx="25">
                        <c:v>Bolivia</c:v>
                      </c:pt>
                      <c:pt idx="26">
                        <c:v>Peru</c:v>
                      </c:pt>
                      <c:pt idx="27">
                        <c:v>Chile</c:v>
                      </c:pt>
                      <c:pt idx="28">
                        <c:v>Mexico</c:v>
                      </c:pt>
                      <c:pt idx="29">
                        <c:v>Argentina</c:v>
                      </c:pt>
                      <c:pt idx="30">
                        <c:v>El Salvador</c:v>
                      </c:pt>
                      <c:pt idx="31">
                        <c:v>Dominican Republic</c:v>
                      </c:pt>
                      <c:pt idx="32">
                        <c:v>Venezuela</c:v>
                      </c:pt>
                      <c:pt idx="33">
                        <c:v>Panama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Gang!$B$2:$B$35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>
                        <c:v>968</c:v>
                      </c:pt>
                      <c:pt idx="1">
                        <c:v>983</c:v>
                      </c:pt>
                      <c:pt idx="2">
                        <c:v>3553</c:v>
                      </c:pt>
                      <c:pt idx="3">
                        <c:v>4064</c:v>
                      </c:pt>
                      <c:pt idx="4">
                        <c:v>990</c:v>
                      </c:pt>
                      <c:pt idx="5">
                        <c:v>1526</c:v>
                      </c:pt>
                      <c:pt idx="6">
                        <c:v>1442</c:v>
                      </c:pt>
                      <c:pt idx="7">
                        <c:v>1517</c:v>
                      </c:pt>
                      <c:pt idx="8">
                        <c:v>1160</c:v>
                      </c:pt>
                      <c:pt idx="9">
                        <c:v>1005</c:v>
                      </c:pt>
                      <c:pt idx="10">
                        <c:v>741</c:v>
                      </c:pt>
                      <c:pt idx="11">
                        <c:v>965</c:v>
                      </c:pt>
                      <c:pt idx="12">
                        <c:v>960</c:v>
                      </c:pt>
                      <c:pt idx="13">
                        <c:v>1539</c:v>
                      </c:pt>
                      <c:pt idx="14">
                        <c:v>3274</c:v>
                      </c:pt>
                      <c:pt idx="15">
                        <c:v>1543</c:v>
                      </c:pt>
                      <c:pt idx="16">
                        <c:v>1522</c:v>
                      </c:pt>
                      <c:pt idx="17">
                        <c:v>1482</c:v>
                      </c:pt>
                      <c:pt idx="18">
                        <c:v>1526</c:v>
                      </c:pt>
                      <c:pt idx="19">
                        <c:v>1480</c:v>
                      </c:pt>
                      <c:pt idx="20">
                        <c:v>3481</c:v>
                      </c:pt>
                      <c:pt idx="21">
                        <c:v>1454</c:v>
                      </c:pt>
                      <c:pt idx="22">
                        <c:v>1437</c:v>
                      </c:pt>
                      <c:pt idx="23">
                        <c:v>1490</c:v>
                      </c:pt>
                      <c:pt idx="24">
                        <c:v>1472</c:v>
                      </c:pt>
                      <c:pt idx="25">
                        <c:v>3006</c:v>
                      </c:pt>
                      <c:pt idx="26">
                        <c:v>1476</c:v>
                      </c:pt>
                      <c:pt idx="27">
                        <c:v>1559</c:v>
                      </c:pt>
                      <c:pt idx="28">
                        <c:v>1511</c:v>
                      </c:pt>
                      <c:pt idx="29">
                        <c:v>1461</c:v>
                      </c:pt>
                      <c:pt idx="30">
                        <c:v>1494</c:v>
                      </c:pt>
                      <c:pt idx="31">
                        <c:v>1495</c:v>
                      </c:pt>
                      <c:pt idx="32">
                        <c:v>1455</c:v>
                      </c:pt>
                      <c:pt idx="33">
                        <c:v>1504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8CB-4E55-9EA9-03CFC87E95E5}"/>
                  </c:ext>
                </c:extLst>
              </c15:ser>
            </c15:filteredBarSeries>
          </c:ext>
        </c:extLst>
      </c:barChart>
      <c:catAx>
        <c:axId val="346318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318464"/>
        <c:crosses val="autoZero"/>
        <c:auto val="1"/>
        <c:lblAlgn val="ctr"/>
        <c:lblOffset val="100"/>
        <c:noMultiLvlLbl val="0"/>
      </c:catAx>
      <c:valAx>
        <c:axId val="34631846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346318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680668624049112"/>
          <c:y val="2.1072796934865901E-2"/>
          <c:w val="0.75319331375950882"/>
          <c:h val="0.95785440613026818"/>
        </c:manualLayout>
      </c:layout>
      <c:barChart>
        <c:barDir val="bar"/>
        <c:grouping val="clustered"/>
        <c:varyColors val="0"/>
        <c:ser>
          <c:idx val="3"/>
          <c:order val="3"/>
          <c:tx>
            <c:strRef>
              <c:f>Crime!$E$1</c:f>
              <c:strCache>
                <c:ptCount val="1"/>
                <c:pt idx="0">
                  <c:v>Crime</c:v>
                </c:pt>
              </c:strCache>
            </c:strRef>
          </c:tx>
          <c:spPr>
            <a:solidFill>
              <a:srgbClr val="FFC627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Crime!$A$2:$A$35</c:f>
              <c:strCache>
                <c:ptCount val="34"/>
                <c:pt idx="0">
                  <c:v>St Kitts and Nevis*</c:v>
                </c:pt>
                <c:pt idx="1">
                  <c:v>Antigua and Barbuda*</c:v>
                </c:pt>
                <c:pt idx="2">
                  <c:v>Jamaica</c:v>
                </c:pt>
                <c:pt idx="3">
                  <c:v>Grenada*</c:v>
                </c:pt>
                <c:pt idx="4">
                  <c:v>Barbados</c:v>
                </c:pt>
                <c:pt idx="5">
                  <c:v>Guyana</c:v>
                </c:pt>
                <c:pt idx="6">
                  <c:v>Panama</c:v>
                </c:pt>
                <c:pt idx="7">
                  <c:v>St. Vincent and the Grenadines*</c:v>
                </c:pt>
                <c:pt idx="8">
                  <c:v>Suriname</c:v>
                </c:pt>
                <c:pt idx="9">
                  <c:v>Trinidad and Tobago</c:v>
                </c:pt>
                <c:pt idx="10">
                  <c:v>Bahamas</c:v>
                </c:pt>
                <c:pt idx="11">
                  <c:v>Canada</c:v>
                </c:pt>
                <c:pt idx="12">
                  <c:v>Chile</c:v>
                </c:pt>
                <c:pt idx="13">
                  <c:v>Dominica*</c:v>
                </c:pt>
                <c:pt idx="14">
                  <c:v>St. Lucia*</c:v>
                </c:pt>
                <c:pt idx="15">
                  <c:v>Costa Rica</c:v>
                </c:pt>
                <c:pt idx="16">
                  <c:v>Paraguay</c:v>
                </c:pt>
                <c:pt idx="17">
                  <c:v>Belize</c:v>
                </c:pt>
                <c:pt idx="18">
                  <c:v>Haiti</c:v>
                </c:pt>
                <c:pt idx="19">
                  <c:v>Brazil</c:v>
                </c:pt>
                <c:pt idx="20">
                  <c:v>USA</c:v>
                </c:pt>
                <c:pt idx="21">
                  <c:v>Guatemala</c:v>
                </c:pt>
                <c:pt idx="22">
                  <c:v>Nicaragua</c:v>
                </c:pt>
                <c:pt idx="23">
                  <c:v>Honduras</c:v>
                </c:pt>
                <c:pt idx="24">
                  <c:v>El Salvador</c:v>
                </c:pt>
                <c:pt idx="25">
                  <c:v>Colombia</c:v>
                </c:pt>
                <c:pt idx="26">
                  <c:v>Bolivia</c:v>
                </c:pt>
                <c:pt idx="27">
                  <c:v>Uruguay</c:v>
                </c:pt>
                <c:pt idx="28">
                  <c:v>Dominican Republic</c:v>
                </c:pt>
                <c:pt idx="29">
                  <c:v>Mexico</c:v>
                </c:pt>
                <c:pt idx="30">
                  <c:v>Argentina</c:v>
                </c:pt>
                <c:pt idx="31">
                  <c:v>Venezuela</c:v>
                </c:pt>
                <c:pt idx="32">
                  <c:v>Ecuador</c:v>
                </c:pt>
                <c:pt idx="33">
                  <c:v>Peru</c:v>
                </c:pt>
              </c:strCache>
            </c:strRef>
          </c:cat>
          <c:val>
            <c:numRef>
              <c:f>Crime!$E$2:$E$35</c:f>
              <c:numCache>
                <c:formatCode>0.0%</c:formatCode>
                <c:ptCount val="34"/>
                <c:pt idx="0">
                  <c:v>6.3E-2</c:v>
                </c:pt>
                <c:pt idx="1">
                  <c:v>6.6000000000000003E-2</c:v>
                </c:pt>
                <c:pt idx="2">
                  <c:v>6.7000000000000004E-2</c:v>
                </c:pt>
                <c:pt idx="3">
                  <c:v>6.7000000000000004E-2</c:v>
                </c:pt>
                <c:pt idx="4">
                  <c:v>6.8000000000000005E-2</c:v>
                </c:pt>
                <c:pt idx="5">
                  <c:v>7.3999999999999996E-2</c:v>
                </c:pt>
                <c:pt idx="6">
                  <c:v>8.2000000000000003E-2</c:v>
                </c:pt>
                <c:pt idx="7">
                  <c:v>8.5000000000000006E-2</c:v>
                </c:pt>
                <c:pt idx="8">
                  <c:v>9.4E-2</c:v>
                </c:pt>
                <c:pt idx="9">
                  <c:v>9.5000000000000001E-2</c:v>
                </c:pt>
                <c:pt idx="10">
                  <c:v>9.9000000000000005E-2</c:v>
                </c:pt>
                <c:pt idx="11">
                  <c:v>0.11600000000000001</c:v>
                </c:pt>
                <c:pt idx="12">
                  <c:v>0.11899999999999999</c:v>
                </c:pt>
                <c:pt idx="13">
                  <c:v>0.11899999999999999</c:v>
                </c:pt>
                <c:pt idx="14">
                  <c:v>0.124</c:v>
                </c:pt>
                <c:pt idx="15">
                  <c:v>0.125</c:v>
                </c:pt>
                <c:pt idx="16">
                  <c:v>0.128</c:v>
                </c:pt>
                <c:pt idx="17">
                  <c:v>0.13800000000000001</c:v>
                </c:pt>
                <c:pt idx="18">
                  <c:v>0.157</c:v>
                </c:pt>
                <c:pt idx="19">
                  <c:v>0.16400000000000001</c:v>
                </c:pt>
                <c:pt idx="20">
                  <c:v>0.16700000000000001</c:v>
                </c:pt>
                <c:pt idx="21">
                  <c:v>0.17</c:v>
                </c:pt>
                <c:pt idx="22">
                  <c:v>0.17199999999999999</c:v>
                </c:pt>
                <c:pt idx="23">
                  <c:v>0.183</c:v>
                </c:pt>
                <c:pt idx="24">
                  <c:v>0.186</c:v>
                </c:pt>
                <c:pt idx="25">
                  <c:v>0.19600000000000001</c:v>
                </c:pt>
                <c:pt idx="26">
                  <c:v>0.222</c:v>
                </c:pt>
                <c:pt idx="27">
                  <c:v>0.22800000000000001</c:v>
                </c:pt>
                <c:pt idx="28">
                  <c:v>0.23400000000000001</c:v>
                </c:pt>
                <c:pt idx="29">
                  <c:v>0.23599999999999999</c:v>
                </c:pt>
                <c:pt idx="30">
                  <c:v>0.24399999999999999</c:v>
                </c:pt>
                <c:pt idx="31">
                  <c:v>0.24399999999999999</c:v>
                </c:pt>
                <c:pt idx="32">
                  <c:v>0.27800000000000002</c:v>
                </c:pt>
                <c:pt idx="33">
                  <c:v>0.30599999999999999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8-47B5-AC57-96110B8FB3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46320032"/>
        <c:axId val="34631807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Crime!$B$1</c15:sqref>
                        </c15:formulaRef>
                      </c:ext>
                    </c:extLst>
                    <c:strCache>
                      <c:ptCount val="1"/>
                      <c:pt idx="0">
                        <c:v>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Crime!$A$2:$A$35</c15:sqref>
                        </c15:formulaRef>
                      </c:ext>
                    </c:extLst>
                    <c:strCache>
                      <c:ptCount val="34"/>
                      <c:pt idx="0">
                        <c:v>St Kitts and Nevis*</c:v>
                      </c:pt>
                      <c:pt idx="1">
                        <c:v>Antigua and Barbuda*</c:v>
                      </c:pt>
                      <c:pt idx="2">
                        <c:v>Jamaica</c:v>
                      </c:pt>
                      <c:pt idx="3">
                        <c:v>Grenada*</c:v>
                      </c:pt>
                      <c:pt idx="4">
                        <c:v>Barbados</c:v>
                      </c:pt>
                      <c:pt idx="5">
                        <c:v>Guyana</c:v>
                      </c:pt>
                      <c:pt idx="6">
                        <c:v>Panama</c:v>
                      </c:pt>
                      <c:pt idx="7">
                        <c:v>St. Vincent and the Grenadines*</c:v>
                      </c:pt>
                      <c:pt idx="8">
                        <c:v>Suriname</c:v>
                      </c:pt>
                      <c:pt idx="9">
                        <c:v>Trinidad and Tobago</c:v>
                      </c:pt>
                      <c:pt idx="10">
                        <c:v>Bahamas</c:v>
                      </c:pt>
                      <c:pt idx="11">
                        <c:v>Canada</c:v>
                      </c:pt>
                      <c:pt idx="12">
                        <c:v>Chile</c:v>
                      </c:pt>
                      <c:pt idx="13">
                        <c:v>Dominica*</c:v>
                      </c:pt>
                      <c:pt idx="14">
                        <c:v>St. Lucia*</c:v>
                      </c:pt>
                      <c:pt idx="15">
                        <c:v>Costa Rica</c:v>
                      </c:pt>
                      <c:pt idx="16">
                        <c:v>Paraguay</c:v>
                      </c:pt>
                      <c:pt idx="17">
                        <c:v>Belize</c:v>
                      </c:pt>
                      <c:pt idx="18">
                        <c:v>Haiti</c:v>
                      </c:pt>
                      <c:pt idx="19">
                        <c:v>Brazil</c:v>
                      </c:pt>
                      <c:pt idx="20">
                        <c:v>USA</c:v>
                      </c:pt>
                      <c:pt idx="21">
                        <c:v>Guatemala</c:v>
                      </c:pt>
                      <c:pt idx="22">
                        <c:v>Nicaragua</c:v>
                      </c:pt>
                      <c:pt idx="23">
                        <c:v>Honduras</c:v>
                      </c:pt>
                      <c:pt idx="24">
                        <c:v>El Salvador</c:v>
                      </c:pt>
                      <c:pt idx="25">
                        <c:v>Colombia</c:v>
                      </c:pt>
                      <c:pt idx="26">
                        <c:v>Bolivia</c:v>
                      </c:pt>
                      <c:pt idx="27">
                        <c:v>Uruguay</c:v>
                      </c:pt>
                      <c:pt idx="28">
                        <c:v>Dominican Republic</c:v>
                      </c:pt>
                      <c:pt idx="29">
                        <c:v>Mexico</c:v>
                      </c:pt>
                      <c:pt idx="30">
                        <c:v>Argentina</c:v>
                      </c:pt>
                      <c:pt idx="31">
                        <c:v>Venezuela</c:v>
                      </c:pt>
                      <c:pt idx="32">
                        <c:v>Ecuador</c:v>
                      </c:pt>
                      <c:pt idx="33">
                        <c:v>Peru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Crime!$B$2:$B$35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>
                        <c:v>960</c:v>
                      </c:pt>
                      <c:pt idx="1">
                        <c:v>968</c:v>
                      </c:pt>
                      <c:pt idx="2">
                        <c:v>1442</c:v>
                      </c:pt>
                      <c:pt idx="3">
                        <c:v>983</c:v>
                      </c:pt>
                      <c:pt idx="4">
                        <c:v>3553</c:v>
                      </c:pt>
                      <c:pt idx="5">
                        <c:v>1526</c:v>
                      </c:pt>
                      <c:pt idx="6">
                        <c:v>1504</c:v>
                      </c:pt>
                      <c:pt idx="7">
                        <c:v>990</c:v>
                      </c:pt>
                      <c:pt idx="8">
                        <c:v>3481</c:v>
                      </c:pt>
                      <c:pt idx="9">
                        <c:v>4064</c:v>
                      </c:pt>
                      <c:pt idx="10">
                        <c:v>3274</c:v>
                      </c:pt>
                      <c:pt idx="11">
                        <c:v>1517</c:v>
                      </c:pt>
                      <c:pt idx="12">
                        <c:v>1559</c:v>
                      </c:pt>
                      <c:pt idx="13">
                        <c:v>1005</c:v>
                      </c:pt>
                      <c:pt idx="14">
                        <c:v>965</c:v>
                      </c:pt>
                      <c:pt idx="15">
                        <c:v>1526</c:v>
                      </c:pt>
                      <c:pt idx="16">
                        <c:v>1482</c:v>
                      </c:pt>
                      <c:pt idx="17">
                        <c:v>1522</c:v>
                      </c:pt>
                      <c:pt idx="18">
                        <c:v>1160</c:v>
                      </c:pt>
                      <c:pt idx="19">
                        <c:v>1454</c:v>
                      </c:pt>
                      <c:pt idx="20">
                        <c:v>741</c:v>
                      </c:pt>
                      <c:pt idx="21">
                        <c:v>1490</c:v>
                      </c:pt>
                      <c:pt idx="22">
                        <c:v>1543</c:v>
                      </c:pt>
                      <c:pt idx="23">
                        <c:v>1539</c:v>
                      </c:pt>
                      <c:pt idx="24">
                        <c:v>1494</c:v>
                      </c:pt>
                      <c:pt idx="25">
                        <c:v>1472</c:v>
                      </c:pt>
                      <c:pt idx="26">
                        <c:v>3006</c:v>
                      </c:pt>
                      <c:pt idx="27">
                        <c:v>1480</c:v>
                      </c:pt>
                      <c:pt idx="28">
                        <c:v>1495</c:v>
                      </c:pt>
                      <c:pt idx="29">
                        <c:v>1511</c:v>
                      </c:pt>
                      <c:pt idx="30">
                        <c:v>1461</c:v>
                      </c:pt>
                      <c:pt idx="31">
                        <c:v>1455</c:v>
                      </c:pt>
                      <c:pt idx="32">
                        <c:v>1437</c:v>
                      </c:pt>
                      <c:pt idx="33">
                        <c:v>1476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AC98-47B5-AC57-96110B8FB37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Crime!$C$1</c15:sqref>
                        </c15:formulaRef>
                      </c:ext>
                    </c:extLst>
                    <c:strCache>
                      <c:ptCount val="1"/>
                      <c:pt idx="0">
                        <c:v>Gang problem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Crime!$A$2:$A$35</c15:sqref>
                        </c15:formulaRef>
                      </c:ext>
                    </c:extLst>
                    <c:strCache>
                      <c:ptCount val="34"/>
                      <c:pt idx="0">
                        <c:v>St Kitts and Nevis*</c:v>
                      </c:pt>
                      <c:pt idx="1">
                        <c:v>Antigua and Barbuda*</c:v>
                      </c:pt>
                      <c:pt idx="2">
                        <c:v>Jamaica</c:v>
                      </c:pt>
                      <c:pt idx="3">
                        <c:v>Grenada*</c:v>
                      </c:pt>
                      <c:pt idx="4">
                        <c:v>Barbados</c:v>
                      </c:pt>
                      <c:pt idx="5">
                        <c:v>Guyana</c:v>
                      </c:pt>
                      <c:pt idx="6">
                        <c:v>Panama</c:v>
                      </c:pt>
                      <c:pt idx="7">
                        <c:v>St. Vincent and the Grenadines*</c:v>
                      </c:pt>
                      <c:pt idx="8">
                        <c:v>Suriname</c:v>
                      </c:pt>
                      <c:pt idx="9">
                        <c:v>Trinidad and Tobago</c:v>
                      </c:pt>
                      <c:pt idx="10">
                        <c:v>Bahamas</c:v>
                      </c:pt>
                      <c:pt idx="11">
                        <c:v>Canada</c:v>
                      </c:pt>
                      <c:pt idx="12">
                        <c:v>Chile</c:v>
                      </c:pt>
                      <c:pt idx="13">
                        <c:v>Dominica*</c:v>
                      </c:pt>
                      <c:pt idx="14">
                        <c:v>St. Lucia*</c:v>
                      </c:pt>
                      <c:pt idx="15">
                        <c:v>Costa Rica</c:v>
                      </c:pt>
                      <c:pt idx="16">
                        <c:v>Paraguay</c:v>
                      </c:pt>
                      <c:pt idx="17">
                        <c:v>Belize</c:v>
                      </c:pt>
                      <c:pt idx="18">
                        <c:v>Haiti</c:v>
                      </c:pt>
                      <c:pt idx="19">
                        <c:v>Brazil</c:v>
                      </c:pt>
                      <c:pt idx="20">
                        <c:v>USA</c:v>
                      </c:pt>
                      <c:pt idx="21">
                        <c:v>Guatemala</c:v>
                      </c:pt>
                      <c:pt idx="22">
                        <c:v>Nicaragua</c:v>
                      </c:pt>
                      <c:pt idx="23">
                        <c:v>Honduras</c:v>
                      </c:pt>
                      <c:pt idx="24">
                        <c:v>El Salvador</c:v>
                      </c:pt>
                      <c:pt idx="25">
                        <c:v>Colombia</c:v>
                      </c:pt>
                      <c:pt idx="26">
                        <c:v>Bolivia</c:v>
                      </c:pt>
                      <c:pt idx="27">
                        <c:v>Uruguay</c:v>
                      </c:pt>
                      <c:pt idx="28">
                        <c:v>Dominican Republic</c:v>
                      </c:pt>
                      <c:pt idx="29">
                        <c:v>Mexico</c:v>
                      </c:pt>
                      <c:pt idx="30">
                        <c:v>Argentina</c:v>
                      </c:pt>
                      <c:pt idx="31">
                        <c:v>Venezuela</c:v>
                      </c:pt>
                      <c:pt idx="32">
                        <c:v>Ecuador</c:v>
                      </c:pt>
                      <c:pt idx="33">
                        <c:v>Peru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Crime!$C$2:$C$35</c15:sqref>
                        </c15:formulaRef>
                      </c:ext>
                    </c:extLst>
                    <c:numCache>
                      <c:formatCode>0.0%</c:formatCode>
                      <c:ptCount val="34"/>
                      <c:pt idx="0">
                        <c:v>0.17899999999999999</c:v>
                      </c:pt>
                      <c:pt idx="1">
                        <c:v>7.5999999999999998E-2</c:v>
                      </c:pt>
                      <c:pt idx="2">
                        <c:v>0.13600000000000001</c:v>
                      </c:pt>
                      <c:pt idx="3">
                        <c:v>8.1000000000000003E-2</c:v>
                      </c:pt>
                      <c:pt idx="4">
                        <c:v>8.5000000000000006E-2</c:v>
                      </c:pt>
                      <c:pt idx="5">
                        <c:v>0.13100000000000001</c:v>
                      </c:pt>
                      <c:pt idx="6">
                        <c:v>0.57599999999999996</c:v>
                      </c:pt>
                      <c:pt idx="7">
                        <c:v>0.113</c:v>
                      </c:pt>
                      <c:pt idx="8">
                        <c:v>0.26200000000000001</c:v>
                      </c:pt>
                      <c:pt idx="9">
                        <c:v>0.112</c:v>
                      </c:pt>
                      <c:pt idx="10">
                        <c:v>0.193</c:v>
                      </c:pt>
                      <c:pt idx="11">
                        <c:v>0.14399999999999999</c:v>
                      </c:pt>
                      <c:pt idx="12">
                        <c:v>0.34200000000000003</c:v>
                      </c:pt>
                      <c:pt idx="13">
                        <c:v>0.16200000000000001</c:v>
                      </c:pt>
                      <c:pt idx="14">
                        <c:v>0.17399999999999999</c:v>
                      </c:pt>
                      <c:pt idx="15">
                        <c:v>0.255</c:v>
                      </c:pt>
                      <c:pt idx="16">
                        <c:v>0.222</c:v>
                      </c:pt>
                      <c:pt idx="17">
                        <c:v>0.216</c:v>
                      </c:pt>
                      <c:pt idx="18">
                        <c:v>0.157</c:v>
                      </c:pt>
                      <c:pt idx="19">
                        <c:v>0.28899999999999998</c:v>
                      </c:pt>
                      <c:pt idx="20">
                        <c:v>0.17</c:v>
                      </c:pt>
                      <c:pt idx="21">
                        <c:v>0.311</c:v>
                      </c:pt>
                      <c:pt idx="22">
                        <c:v>0.20499999999999999</c:v>
                      </c:pt>
                      <c:pt idx="23">
                        <c:v>0.186</c:v>
                      </c:pt>
                      <c:pt idx="24">
                        <c:v>0.38900000000000001</c:v>
                      </c:pt>
                      <c:pt idx="25">
                        <c:v>0.313</c:v>
                      </c:pt>
                      <c:pt idx="26">
                        <c:v>0.32100000000000001</c:v>
                      </c:pt>
                      <c:pt idx="27">
                        <c:v>0.26100000000000001</c:v>
                      </c:pt>
                      <c:pt idx="28">
                        <c:v>0.42699999999999999</c:v>
                      </c:pt>
                      <c:pt idx="29">
                        <c:v>0.34799999999999998</c:v>
                      </c:pt>
                      <c:pt idx="30">
                        <c:v>0.36099999999999999</c:v>
                      </c:pt>
                      <c:pt idx="31">
                        <c:v>0.5</c:v>
                      </c:pt>
                      <c:pt idx="32">
                        <c:v>0.28899999999999998</c:v>
                      </c:pt>
                      <c:pt idx="33">
                        <c:v>0.33100000000000002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AC98-47B5-AC57-96110B8FB37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Crime!$D$1</c15:sqref>
                        </c15:formulaRef>
                      </c:ext>
                    </c:extLst>
                    <c:strCache>
                      <c:ptCount val="1"/>
                      <c:pt idx="0">
                        <c:v>n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Crime!$A$2:$A$35</c15:sqref>
                        </c15:formulaRef>
                      </c:ext>
                    </c:extLst>
                    <c:strCache>
                      <c:ptCount val="34"/>
                      <c:pt idx="0">
                        <c:v>St Kitts and Nevis*</c:v>
                      </c:pt>
                      <c:pt idx="1">
                        <c:v>Antigua and Barbuda*</c:v>
                      </c:pt>
                      <c:pt idx="2">
                        <c:v>Jamaica</c:v>
                      </c:pt>
                      <c:pt idx="3">
                        <c:v>Grenada*</c:v>
                      </c:pt>
                      <c:pt idx="4">
                        <c:v>Barbados</c:v>
                      </c:pt>
                      <c:pt idx="5">
                        <c:v>Guyana</c:v>
                      </c:pt>
                      <c:pt idx="6">
                        <c:v>Panama</c:v>
                      </c:pt>
                      <c:pt idx="7">
                        <c:v>St. Vincent and the Grenadines*</c:v>
                      </c:pt>
                      <c:pt idx="8">
                        <c:v>Suriname</c:v>
                      </c:pt>
                      <c:pt idx="9">
                        <c:v>Trinidad and Tobago</c:v>
                      </c:pt>
                      <c:pt idx="10">
                        <c:v>Bahamas</c:v>
                      </c:pt>
                      <c:pt idx="11">
                        <c:v>Canada</c:v>
                      </c:pt>
                      <c:pt idx="12">
                        <c:v>Chile</c:v>
                      </c:pt>
                      <c:pt idx="13">
                        <c:v>Dominica*</c:v>
                      </c:pt>
                      <c:pt idx="14">
                        <c:v>St. Lucia*</c:v>
                      </c:pt>
                      <c:pt idx="15">
                        <c:v>Costa Rica</c:v>
                      </c:pt>
                      <c:pt idx="16">
                        <c:v>Paraguay</c:v>
                      </c:pt>
                      <c:pt idx="17">
                        <c:v>Belize</c:v>
                      </c:pt>
                      <c:pt idx="18">
                        <c:v>Haiti</c:v>
                      </c:pt>
                      <c:pt idx="19">
                        <c:v>Brazil</c:v>
                      </c:pt>
                      <c:pt idx="20">
                        <c:v>USA</c:v>
                      </c:pt>
                      <c:pt idx="21">
                        <c:v>Guatemala</c:v>
                      </c:pt>
                      <c:pt idx="22">
                        <c:v>Nicaragua</c:v>
                      </c:pt>
                      <c:pt idx="23">
                        <c:v>Honduras</c:v>
                      </c:pt>
                      <c:pt idx="24">
                        <c:v>El Salvador</c:v>
                      </c:pt>
                      <c:pt idx="25">
                        <c:v>Colombia</c:v>
                      </c:pt>
                      <c:pt idx="26">
                        <c:v>Bolivia</c:v>
                      </c:pt>
                      <c:pt idx="27">
                        <c:v>Uruguay</c:v>
                      </c:pt>
                      <c:pt idx="28">
                        <c:v>Dominican Republic</c:v>
                      </c:pt>
                      <c:pt idx="29">
                        <c:v>Mexico</c:v>
                      </c:pt>
                      <c:pt idx="30">
                        <c:v>Argentina</c:v>
                      </c:pt>
                      <c:pt idx="31">
                        <c:v>Venezuela</c:v>
                      </c:pt>
                      <c:pt idx="32">
                        <c:v>Ecuador</c:v>
                      </c:pt>
                      <c:pt idx="33">
                        <c:v>Peru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Crime!$D$2:$D$35</c15:sqref>
                        </c15:formulaRef>
                      </c:ext>
                    </c:extLst>
                    <c:numCache>
                      <c:formatCode>General</c:formatCode>
                      <c:ptCount val="34"/>
                      <c:pt idx="0">
                        <c:v>1008</c:v>
                      </c:pt>
                      <c:pt idx="1">
                        <c:v>996</c:v>
                      </c:pt>
                      <c:pt idx="2">
                        <c:v>1501</c:v>
                      </c:pt>
                      <c:pt idx="3">
                        <c:v>1003</c:v>
                      </c:pt>
                      <c:pt idx="4">
                        <c:v>3764</c:v>
                      </c:pt>
                      <c:pt idx="5">
                        <c:v>1552</c:v>
                      </c:pt>
                      <c:pt idx="6">
                        <c:v>1492</c:v>
                      </c:pt>
                      <c:pt idx="7">
                        <c:v>1014</c:v>
                      </c:pt>
                      <c:pt idx="8">
                        <c:v>3992</c:v>
                      </c:pt>
                      <c:pt idx="9">
                        <c:v>4174</c:v>
                      </c:pt>
                      <c:pt idx="10">
                        <c:v>3409</c:v>
                      </c:pt>
                      <c:pt idx="11">
                        <c:v>1500</c:v>
                      </c:pt>
                      <c:pt idx="12">
                        <c:v>1569</c:v>
                      </c:pt>
                      <c:pt idx="13">
                        <c:v>1014</c:v>
                      </c:pt>
                      <c:pt idx="14">
                        <c:v>1014</c:v>
                      </c:pt>
                      <c:pt idx="15">
                        <c:v>1533</c:v>
                      </c:pt>
                      <c:pt idx="16">
                        <c:v>1500</c:v>
                      </c:pt>
                      <c:pt idx="17">
                        <c:v>1526</c:v>
                      </c:pt>
                      <c:pt idx="18">
                        <c:v>1502</c:v>
                      </c:pt>
                      <c:pt idx="19">
                        <c:v>1498</c:v>
                      </c:pt>
                      <c:pt idx="20">
                        <c:v>1500</c:v>
                      </c:pt>
                      <c:pt idx="21">
                        <c:v>1501</c:v>
                      </c:pt>
                      <c:pt idx="22">
                        <c:v>1546</c:v>
                      </c:pt>
                      <c:pt idx="23">
                        <c:v>1558</c:v>
                      </c:pt>
                      <c:pt idx="24">
                        <c:v>1512</c:v>
                      </c:pt>
                      <c:pt idx="25">
                        <c:v>1494</c:v>
                      </c:pt>
                      <c:pt idx="26">
                        <c:v>3047</c:v>
                      </c:pt>
                      <c:pt idx="27">
                        <c:v>1511</c:v>
                      </c:pt>
                      <c:pt idx="28">
                        <c:v>1519</c:v>
                      </c:pt>
                      <c:pt idx="29">
                        <c:v>1530</c:v>
                      </c:pt>
                      <c:pt idx="30">
                        <c:v>1506</c:v>
                      </c:pt>
                      <c:pt idx="31">
                        <c:v>1495</c:v>
                      </c:pt>
                      <c:pt idx="32">
                        <c:v>1484</c:v>
                      </c:pt>
                      <c:pt idx="33">
                        <c:v>1492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AC98-47B5-AC57-96110B8FB37D}"/>
                  </c:ext>
                </c:extLst>
              </c15:ser>
            </c15:filteredBarSeries>
          </c:ext>
        </c:extLst>
      </c:barChart>
      <c:catAx>
        <c:axId val="346320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318072"/>
        <c:crosses val="autoZero"/>
        <c:auto val="1"/>
        <c:lblAlgn val="ctr"/>
        <c:lblOffset val="100"/>
        <c:noMultiLvlLbl val="0"/>
      </c:catAx>
      <c:valAx>
        <c:axId val="346318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crossAx val="34632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2999326411631"/>
          <c:y val="6.0818906440423065E-2"/>
          <c:w val="0.83769843275411726"/>
          <c:h val="0.8551704286964129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rnd">
                <a:solidFill>
                  <a:schemeClr val="accent3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8.9677975936460971E-2"/>
                  <c:y val="3.7453183520599252E-2"/>
                </c:manualLayout>
              </c:layout>
              <c:tx>
                <c:rich>
                  <a:bodyPr/>
                  <a:lstStyle/>
                  <a:p>
                    <a:fld id="{6EE948CF-E71C-4052-BF28-32C1DEFFEA3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F73E-4D85-8C16-07A7EC1A0301}"/>
                </c:ext>
              </c:extLst>
            </c:dLbl>
            <c:dLbl>
              <c:idx val="1"/>
              <c:layout>
                <c:manualLayout>
                  <c:x val="-3.899042432020113E-3"/>
                  <c:y val="-7.4906367041198156E-3"/>
                </c:manualLayout>
              </c:layout>
              <c:tx>
                <c:rich>
                  <a:bodyPr/>
                  <a:lstStyle/>
                  <a:p>
                    <a:fld id="{C56B1B9A-5E0A-4090-8325-6F4EB640230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F73E-4D85-8C16-07A7EC1A0301}"/>
                </c:ext>
              </c:extLst>
            </c:dLbl>
            <c:dLbl>
              <c:idx val="2"/>
              <c:layout>
                <c:manualLayout>
                  <c:x val="-7.1283398982565551E-3"/>
                  <c:y val="-7.7402754430977031E-3"/>
                </c:manualLayout>
              </c:layout>
              <c:tx>
                <c:rich>
                  <a:bodyPr/>
                  <a:lstStyle/>
                  <a:p>
                    <a:fld id="{47FB2D01-2E44-416C-A83D-15C1FD39942F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F73E-4D85-8C16-07A7EC1A0301}"/>
                </c:ext>
              </c:extLst>
            </c:dLbl>
            <c:dLbl>
              <c:idx val="3"/>
              <c:layout>
                <c:manualLayout>
                  <c:x val="-0.11892079417661128"/>
                  <c:y val="-2.0599250936329586E-2"/>
                </c:manualLayout>
              </c:layout>
              <c:tx>
                <c:rich>
                  <a:bodyPr/>
                  <a:lstStyle/>
                  <a:p>
                    <a:fld id="{D6C154A7-4DFC-485B-BC19-D7CA9386356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F73E-4D85-8C16-07A7EC1A0301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0DB73C4C-174D-400F-A580-D9564797E55F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0531-4F1E-A2A1-2F7311F34139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90B2A778-36D9-4015-BFD3-6CE086B88D0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531-4F1E-A2A1-2F7311F34139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fld id="{96F80276-72D2-4C25-8ED3-6FB915F54DE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0531-4F1E-A2A1-2F7311F34139}"/>
                </c:ext>
              </c:extLst>
            </c:dLbl>
            <c:dLbl>
              <c:idx val="7"/>
              <c:layout>
                <c:manualLayout>
                  <c:x val="1.9495212160100209E-3"/>
                  <c:y val="1.1235955056179638E-2"/>
                </c:manualLayout>
              </c:layout>
              <c:tx>
                <c:rich>
                  <a:bodyPr/>
                  <a:lstStyle/>
                  <a:p>
                    <a:fld id="{1D41210E-7F46-487A-B13E-3DCBB50B6B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F73E-4D85-8C16-07A7EC1A0301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fld id="{A66373BE-7DBE-488C-B587-A33E257FA7F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531-4F1E-A2A1-2F7311F34139}"/>
                </c:ext>
              </c:extLst>
            </c:dLbl>
            <c:dLbl>
              <c:idx val="9"/>
              <c:layout>
                <c:manualLayout>
                  <c:x val="-1.0124018428583341E-2"/>
                  <c:y val="1.5555555555555474E-2"/>
                </c:manualLayout>
              </c:layout>
              <c:tx>
                <c:rich>
                  <a:bodyPr/>
                  <a:lstStyle/>
                  <a:p>
                    <a:fld id="{91C9BFC9-B868-4DCD-B06F-DCCAE1F80AD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F73E-4D85-8C16-07A7EC1A0301}"/>
                </c:ext>
              </c:extLst>
            </c:dLbl>
            <c:dLbl>
              <c:idx val="10"/>
              <c:layout>
                <c:manualLayout>
                  <c:x val="0"/>
                  <c:y val="-1.3108614232209739E-2"/>
                </c:manualLayout>
              </c:layout>
              <c:tx>
                <c:rich>
                  <a:bodyPr/>
                  <a:lstStyle/>
                  <a:p>
                    <a:fld id="{4712E1CB-76E9-476F-B961-99EFA9DE16D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F73E-4D85-8C16-07A7EC1A0301}"/>
                </c:ext>
              </c:extLst>
            </c:dLbl>
            <c:dLbl>
              <c:idx val="11"/>
              <c:layout>
                <c:manualLayout>
                  <c:x val="-0.12866840025666137"/>
                  <c:y val="-1.6853932584269732E-2"/>
                </c:manualLayout>
              </c:layout>
              <c:tx>
                <c:rich>
                  <a:bodyPr/>
                  <a:lstStyle/>
                  <a:p>
                    <a:fld id="{1490A30C-9EA6-4C4A-B8A3-11B95281217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F73E-4D85-8C16-07A7EC1A0301}"/>
                </c:ext>
              </c:extLst>
            </c:dLbl>
            <c:dLbl>
              <c:idx val="12"/>
              <c:layout>
                <c:manualLayout>
                  <c:x val="-5.848563648030063E-3"/>
                  <c:y val="7.4906367041198503E-3"/>
                </c:manualLayout>
              </c:layout>
              <c:tx>
                <c:rich>
                  <a:bodyPr/>
                  <a:lstStyle/>
                  <a:p>
                    <a:fld id="{FA053804-C471-47B7-9018-B692EEC111C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F73E-4D85-8C16-07A7EC1A0301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BC2CF971-B058-42A9-9060-988C930A4EE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0531-4F1E-A2A1-2F7311F34139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fld id="{0C16D281-6CE8-4D34-94A8-62D85869E83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531-4F1E-A2A1-2F7311F34139}"/>
                </c:ext>
              </c:extLst>
            </c:dLbl>
            <c:dLbl>
              <c:idx val="15"/>
              <c:layout>
                <c:manualLayout>
                  <c:x val="-0.12087031539262132"/>
                  <c:y val="1.8726591760299626E-3"/>
                </c:manualLayout>
              </c:layout>
              <c:tx>
                <c:rich>
                  <a:bodyPr/>
                  <a:lstStyle/>
                  <a:p>
                    <a:fld id="{34EA449A-0114-4865-87E2-9FE909E18C0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F73E-4D85-8C16-07A7EC1A0301}"/>
                </c:ext>
              </c:extLst>
            </c:dLbl>
            <c:dLbl>
              <c:idx val="16"/>
              <c:layout>
                <c:manualLayout>
                  <c:x val="1.9495212160099494E-3"/>
                  <c:y val="-6.8663376582579738E-17"/>
                </c:manualLayout>
              </c:layout>
              <c:tx>
                <c:rich>
                  <a:bodyPr/>
                  <a:lstStyle/>
                  <a:p>
                    <a:fld id="{57F94DCC-B0F4-489F-9089-A0C376CA696E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F73E-4D85-8C16-07A7EC1A0301}"/>
                </c:ext>
              </c:extLst>
            </c:dLbl>
            <c:dLbl>
              <c:idx val="17"/>
              <c:layout>
                <c:manualLayout>
                  <c:x val="-1.9495212160100209E-3"/>
                  <c:y val="-1.8726591760299626E-3"/>
                </c:manualLayout>
              </c:layout>
              <c:tx>
                <c:rich>
                  <a:bodyPr/>
                  <a:lstStyle/>
                  <a:p>
                    <a:fld id="{A2E18F43-B364-480E-A167-8A30F8ABFA2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F73E-4D85-8C16-07A7EC1A0301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fld id="{82BAD27D-D31C-4EF0-9035-6EA5618C15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531-4F1E-A2A1-2F7311F34139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12B8F112-E35A-467C-8220-E38222F04CB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531-4F1E-A2A1-2F7311F34139}"/>
                </c:ext>
              </c:extLst>
            </c:dLbl>
            <c:dLbl>
              <c:idx val="20"/>
              <c:layout>
                <c:manualLayout>
                  <c:x val="-3.442163692239681E-2"/>
                  <c:y val="2.5493084431861747E-2"/>
                </c:manualLayout>
              </c:layout>
              <c:tx>
                <c:rich>
                  <a:bodyPr/>
                  <a:lstStyle/>
                  <a:p>
                    <a:fld id="{00B39080-A4A8-4304-BDBB-31CCD97428DB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F73E-4D85-8C16-07A7EC1A0301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68904940-3CDD-43CF-AEE8-4123AE1394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0531-4F1E-A2A1-2F7311F34139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fld id="{338E27D8-F848-4A99-948B-74A9C022AE1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0531-4F1E-A2A1-2F7311F34139}"/>
                </c:ext>
              </c:extLst>
            </c:dLbl>
            <c:dLbl>
              <c:idx val="23"/>
              <c:layout>
                <c:manualLayout>
                  <c:x val="-1.5596169728080167E-2"/>
                  <c:y val="2.8089887640449437E-2"/>
                </c:manualLayout>
              </c:layout>
              <c:tx>
                <c:rich>
                  <a:bodyPr/>
                  <a:lstStyle/>
                  <a:p>
                    <a:fld id="{097C53D6-D416-46BB-9424-AE1DCE13CC8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F73E-4D85-8C16-07A7EC1A0301}"/>
                </c:ext>
              </c:extLst>
            </c:dLbl>
            <c:dLbl>
              <c:idx val="24"/>
              <c:layout>
                <c:manualLayout>
                  <c:x val="-2.7293297024140292E-2"/>
                  <c:y val="1.5205992509363296E-2"/>
                </c:manualLayout>
              </c:layout>
              <c:tx>
                <c:rich>
                  <a:bodyPr/>
                  <a:lstStyle/>
                  <a:p>
                    <a:fld id="{08DE7E35-65C8-46DD-A0F9-4938039E0CDE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F73E-4D85-8C16-07A7EC1A0301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38B337B9-396B-4BD8-954D-CB825678362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0531-4F1E-A2A1-2F7311F34139}"/>
                </c:ext>
              </c:extLst>
            </c:dLbl>
            <c:dLbl>
              <c:idx val="26"/>
              <c:layout/>
              <c:tx>
                <c:rich>
                  <a:bodyPr/>
                  <a:lstStyle/>
                  <a:p>
                    <a:fld id="{84949A0E-B5D4-4DE3-BC03-96469A67B3F8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0531-4F1E-A2A1-2F7311F34139}"/>
                </c:ext>
              </c:extLst>
            </c:dLbl>
            <c:dLbl>
              <c:idx val="27"/>
              <c:layout>
                <c:manualLayout>
                  <c:x val="-9.5526539584491019E-2"/>
                  <c:y val="-2.6217228464419477E-2"/>
                </c:manualLayout>
              </c:layout>
              <c:tx>
                <c:rich>
                  <a:bodyPr/>
                  <a:lstStyle/>
                  <a:p>
                    <a:fld id="{9B987130-D217-457B-AF10-99711C5E828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F73E-4D85-8C16-07A7EC1A0301}"/>
                </c:ext>
              </c:extLst>
            </c:dLbl>
            <c:dLbl>
              <c:idx val="28"/>
              <c:layout>
                <c:manualLayout>
                  <c:x val="-1.2671811151261356E-2"/>
                  <c:y val="-5.6179775280900254E-3"/>
                </c:manualLayout>
              </c:layout>
              <c:tx>
                <c:rich>
                  <a:bodyPr/>
                  <a:lstStyle/>
                  <a:p>
                    <a:fld id="{E6C0F5EE-C40B-46D6-BCE7-E8B36A8EF3E9}" type="CELLRANGE">
                      <a:rPr lang="en-US" dirty="0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979556123185176"/>
                      <c:h val="6.033707865168539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F73E-4D85-8C16-07A7EC1A0301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40E7DE36-5DBA-48DB-B110-47E185D21C5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0531-4F1E-A2A1-2F7311F34139}"/>
                </c:ext>
              </c:extLst>
            </c:dLbl>
            <c:dLbl>
              <c:idx val="30"/>
              <c:layout>
                <c:manualLayout>
                  <c:x val="-0.12671887904065135"/>
                  <c:y val="-1.3108614232209739E-2"/>
                </c:manualLayout>
              </c:layout>
              <c:tx>
                <c:rich>
                  <a:bodyPr/>
                  <a:lstStyle/>
                  <a:p>
                    <a:fld id="{90D93AB8-0E73-47B1-A564-224FCB90AFD9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F73E-4D85-8C16-07A7EC1A0301}"/>
                </c:ext>
              </c:extLst>
            </c:dLbl>
            <c:dLbl>
              <c:idx val="31"/>
              <c:layout>
                <c:manualLayout>
                  <c:x val="-7.7980848640400837E-3"/>
                  <c:y val="-1.8726591760299626E-3"/>
                </c:manualLayout>
              </c:layout>
              <c:tx>
                <c:rich>
                  <a:bodyPr/>
                  <a:lstStyle/>
                  <a:p>
                    <a:fld id="{3814F541-48D4-44C6-8E0B-FCE0C36F7926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F73E-4D85-8C16-07A7EC1A0301}"/>
                </c:ext>
              </c:extLst>
            </c:dLbl>
            <c:dLbl>
              <c:idx val="32"/>
              <c:layout/>
              <c:tx>
                <c:rich>
                  <a:bodyPr/>
                  <a:lstStyle/>
                  <a:p>
                    <a:fld id="{BEB8CD49-4F44-49F3-B7CB-52B8B2B7A2F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0531-4F1E-A2A1-2F7311F34139}"/>
                </c:ext>
              </c:extLst>
            </c:dLbl>
            <c:dLbl>
              <c:idx val="33"/>
              <c:layout/>
              <c:tx>
                <c:rich>
                  <a:bodyPr/>
                  <a:lstStyle/>
                  <a:p>
                    <a:fld id="{F7B467B5-1115-4147-958E-C457A4B7EB02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0531-4F1E-A2A1-2F7311F341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DataLabelsRange val="1"/>
                <c15:showLeaderLines val="0"/>
              </c:ext>
            </c:extLst>
          </c:dLbls>
          <c:xVal>
            <c:numRef>
              <c:f>'Gang &amp; Crime (2)'!$B$2:$B$35</c:f>
              <c:numCache>
                <c:formatCode>0.0%</c:formatCode>
                <c:ptCount val="34"/>
                <c:pt idx="0">
                  <c:v>7.5999999999999998E-2</c:v>
                </c:pt>
                <c:pt idx="1">
                  <c:v>0.36099999999999999</c:v>
                </c:pt>
                <c:pt idx="2">
                  <c:v>0.193</c:v>
                </c:pt>
                <c:pt idx="3">
                  <c:v>8.5000000000000006E-2</c:v>
                </c:pt>
                <c:pt idx="4">
                  <c:v>0.216</c:v>
                </c:pt>
                <c:pt idx="5">
                  <c:v>0.32100000000000001</c:v>
                </c:pt>
                <c:pt idx="6">
                  <c:v>0.28899999999999998</c:v>
                </c:pt>
                <c:pt idx="7">
                  <c:v>0.14399999999999999</c:v>
                </c:pt>
                <c:pt idx="8">
                  <c:v>0.34200000000000003</c:v>
                </c:pt>
                <c:pt idx="9">
                  <c:v>0.313</c:v>
                </c:pt>
                <c:pt idx="10">
                  <c:v>0.255</c:v>
                </c:pt>
                <c:pt idx="11">
                  <c:v>0.16200000000000001</c:v>
                </c:pt>
                <c:pt idx="12">
                  <c:v>0.42699999999999999</c:v>
                </c:pt>
                <c:pt idx="13">
                  <c:v>0.28899999999999998</c:v>
                </c:pt>
                <c:pt idx="14">
                  <c:v>0.38900000000000001</c:v>
                </c:pt>
                <c:pt idx="15">
                  <c:v>8.1000000000000003E-2</c:v>
                </c:pt>
                <c:pt idx="16">
                  <c:v>0.311</c:v>
                </c:pt>
                <c:pt idx="17">
                  <c:v>0.13100000000000001</c:v>
                </c:pt>
                <c:pt idx="18">
                  <c:v>0.157</c:v>
                </c:pt>
                <c:pt idx="19">
                  <c:v>0.186</c:v>
                </c:pt>
                <c:pt idx="20">
                  <c:v>0.13600000000000001</c:v>
                </c:pt>
                <c:pt idx="21">
                  <c:v>0.34799999999999998</c:v>
                </c:pt>
                <c:pt idx="22">
                  <c:v>0.20499999999999999</c:v>
                </c:pt>
                <c:pt idx="23">
                  <c:v>0.57599999999999996</c:v>
                </c:pt>
                <c:pt idx="24">
                  <c:v>0.222</c:v>
                </c:pt>
                <c:pt idx="25">
                  <c:v>0.33100000000000002</c:v>
                </c:pt>
                <c:pt idx="26">
                  <c:v>0.17899999999999999</c:v>
                </c:pt>
                <c:pt idx="27">
                  <c:v>0.17399999999999999</c:v>
                </c:pt>
                <c:pt idx="28">
                  <c:v>0.113</c:v>
                </c:pt>
                <c:pt idx="29">
                  <c:v>0.26200000000000001</c:v>
                </c:pt>
                <c:pt idx="30">
                  <c:v>0.112</c:v>
                </c:pt>
                <c:pt idx="31">
                  <c:v>0.26100000000000001</c:v>
                </c:pt>
                <c:pt idx="32">
                  <c:v>0.17</c:v>
                </c:pt>
                <c:pt idx="33">
                  <c:v>0.5</c:v>
                </c:pt>
              </c:numCache>
            </c:numRef>
          </c:xVal>
          <c:yVal>
            <c:numRef>
              <c:f>'Gang &amp; Crime (2)'!$C$2:$C$35</c:f>
              <c:numCache>
                <c:formatCode>0.0%</c:formatCode>
                <c:ptCount val="34"/>
                <c:pt idx="0">
                  <c:v>6.6000000000000003E-2</c:v>
                </c:pt>
                <c:pt idx="1">
                  <c:v>0.24399999999999999</c:v>
                </c:pt>
                <c:pt idx="2">
                  <c:v>9.9000000000000005E-2</c:v>
                </c:pt>
                <c:pt idx="3">
                  <c:v>6.8000000000000005E-2</c:v>
                </c:pt>
                <c:pt idx="4">
                  <c:v>0.13800000000000001</c:v>
                </c:pt>
                <c:pt idx="5">
                  <c:v>0.222</c:v>
                </c:pt>
                <c:pt idx="6">
                  <c:v>0.16400000000000001</c:v>
                </c:pt>
                <c:pt idx="7">
                  <c:v>0.11600000000000001</c:v>
                </c:pt>
                <c:pt idx="8">
                  <c:v>0.11899999999999999</c:v>
                </c:pt>
                <c:pt idx="9">
                  <c:v>0.19600000000000001</c:v>
                </c:pt>
                <c:pt idx="10">
                  <c:v>0.125</c:v>
                </c:pt>
                <c:pt idx="11">
                  <c:v>0.11899999999999999</c:v>
                </c:pt>
                <c:pt idx="12">
                  <c:v>0.23400000000000001</c:v>
                </c:pt>
                <c:pt idx="13">
                  <c:v>0.27800000000000002</c:v>
                </c:pt>
                <c:pt idx="14">
                  <c:v>0.186</c:v>
                </c:pt>
                <c:pt idx="15">
                  <c:v>6.7000000000000004E-2</c:v>
                </c:pt>
                <c:pt idx="16">
                  <c:v>0.17</c:v>
                </c:pt>
                <c:pt idx="17">
                  <c:v>7.3999999999999996E-2</c:v>
                </c:pt>
                <c:pt idx="18">
                  <c:v>0.157</c:v>
                </c:pt>
                <c:pt idx="19">
                  <c:v>0.183</c:v>
                </c:pt>
                <c:pt idx="20">
                  <c:v>6.7000000000000004E-2</c:v>
                </c:pt>
                <c:pt idx="21">
                  <c:v>0.23599999999999999</c:v>
                </c:pt>
                <c:pt idx="22">
                  <c:v>0.17199999999999999</c:v>
                </c:pt>
                <c:pt idx="23">
                  <c:v>8.2000000000000003E-2</c:v>
                </c:pt>
                <c:pt idx="24">
                  <c:v>0.128</c:v>
                </c:pt>
                <c:pt idx="25">
                  <c:v>0.30599999999999999</c:v>
                </c:pt>
                <c:pt idx="26">
                  <c:v>6.3E-2</c:v>
                </c:pt>
                <c:pt idx="27">
                  <c:v>0.124</c:v>
                </c:pt>
                <c:pt idx="28">
                  <c:v>8.5000000000000006E-2</c:v>
                </c:pt>
                <c:pt idx="29">
                  <c:v>9.4E-2</c:v>
                </c:pt>
                <c:pt idx="30">
                  <c:v>9.5000000000000001E-2</c:v>
                </c:pt>
                <c:pt idx="31">
                  <c:v>0.22800000000000001</c:v>
                </c:pt>
                <c:pt idx="32">
                  <c:v>0.16700000000000001</c:v>
                </c:pt>
                <c:pt idx="33">
                  <c:v>0.24399999999999999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'Gang &amp; Crime (2)'!$A$2:$A$35</c15:f>
                <c15:dlblRangeCache>
                  <c:ptCount val="34"/>
                  <c:pt idx="0">
                    <c:v>Antigua and Barbuda*</c:v>
                  </c:pt>
                  <c:pt idx="1">
                    <c:v>Argentina</c:v>
                  </c:pt>
                  <c:pt idx="2">
                    <c:v>Bahamas</c:v>
                  </c:pt>
                  <c:pt idx="3">
                    <c:v>Barbados</c:v>
                  </c:pt>
                  <c:pt idx="4">
                    <c:v>Belize</c:v>
                  </c:pt>
                  <c:pt idx="5">
                    <c:v>Bolivia</c:v>
                  </c:pt>
                  <c:pt idx="6">
                    <c:v>Brazil</c:v>
                  </c:pt>
                  <c:pt idx="7">
                    <c:v>Canada</c:v>
                  </c:pt>
                  <c:pt idx="8">
                    <c:v>Chile</c:v>
                  </c:pt>
                  <c:pt idx="9">
                    <c:v>Colombia</c:v>
                  </c:pt>
                  <c:pt idx="10">
                    <c:v>Costa Rica</c:v>
                  </c:pt>
                  <c:pt idx="11">
                    <c:v>Dominica*</c:v>
                  </c:pt>
                  <c:pt idx="12">
                    <c:v>Dominican Republic</c:v>
                  </c:pt>
                  <c:pt idx="13">
                    <c:v>Ecuador</c:v>
                  </c:pt>
                  <c:pt idx="14">
                    <c:v>El Salvador</c:v>
                  </c:pt>
                  <c:pt idx="15">
                    <c:v>Grenada*</c:v>
                  </c:pt>
                  <c:pt idx="16">
                    <c:v>Guatemala</c:v>
                  </c:pt>
                  <c:pt idx="17">
                    <c:v>Guyana</c:v>
                  </c:pt>
                  <c:pt idx="18">
                    <c:v>Haiti</c:v>
                  </c:pt>
                  <c:pt idx="19">
                    <c:v>Honduras</c:v>
                  </c:pt>
                  <c:pt idx="20">
                    <c:v>Jamaica</c:v>
                  </c:pt>
                  <c:pt idx="21">
                    <c:v>Mexico</c:v>
                  </c:pt>
                  <c:pt idx="22">
                    <c:v>Nicaragua</c:v>
                  </c:pt>
                  <c:pt idx="23">
                    <c:v>Panama</c:v>
                  </c:pt>
                  <c:pt idx="24">
                    <c:v>Paraguay</c:v>
                  </c:pt>
                  <c:pt idx="25">
                    <c:v>Peru</c:v>
                  </c:pt>
                  <c:pt idx="26">
                    <c:v>St Kitts and Nevis*</c:v>
                  </c:pt>
                  <c:pt idx="27">
                    <c:v>St. Lucia*</c:v>
                  </c:pt>
                  <c:pt idx="28">
                    <c:v>St. Vincent and the Grenadines*</c:v>
                  </c:pt>
                  <c:pt idx="29">
                    <c:v>Suriname</c:v>
                  </c:pt>
                  <c:pt idx="30">
                    <c:v>Trinidad and Tobago</c:v>
                  </c:pt>
                  <c:pt idx="31">
                    <c:v>Uruguay</c:v>
                  </c:pt>
                  <c:pt idx="32">
                    <c:v>USA</c:v>
                  </c:pt>
                  <c:pt idx="33">
                    <c:v>Venezuela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2-F73E-4D85-8C16-07A7EC1A03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504920"/>
        <c:axId val="350503744"/>
      </c:scatterChart>
      <c:valAx>
        <c:axId val="350504920"/>
        <c:scaling>
          <c:orientation val="minMax"/>
          <c:max val="0.60000000000000009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% self-reporting neighborhood gang problem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1957041321162288"/>
              <c:y val="0.968028694013030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503744"/>
        <c:crosses val="autoZero"/>
        <c:crossBetween val="midCat"/>
      </c:valAx>
      <c:valAx>
        <c:axId val="3505037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% self-reported 12-month victimization </a:t>
                </a:r>
              </a:p>
            </c:rich>
          </c:tx>
          <c:layout>
            <c:manualLayout>
              <c:xMode val="edge"/>
              <c:yMode val="edge"/>
              <c:x val="4.0159338489768416E-2"/>
              <c:y val="0.380497851631695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5049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A29A1-5746-4FE1-AD6B-CB3BA0673202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F6E97-E9B0-4E6C-8EAA-2F8C93CF0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0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what extent do you think your neighborhood is affected by gangs? (A lot, somewhat, little, none)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6E97-E9B0-4E6C-8EAA-2F8C93CF0B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1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you been a victim of any type of crime in the past 12 months? That is, have you been a victim of robbery, burglary, assault, fraud, blackmail, extortion, violent threats or any other type of crime in the past 12 months? (Yes/No)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6E97-E9B0-4E6C-8EAA-2F8C93CF0B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50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6E97-E9B0-4E6C-8EAA-2F8C93CF0B0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9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4A72-1A2F-4B1E-B878-7DA8E583FC2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AE-EA69-4570-B58F-68361069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3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4A72-1A2F-4B1E-B878-7DA8E583FC2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AE-EA69-4570-B58F-68361069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1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4A72-1A2F-4B1E-B878-7DA8E583FC2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AE-EA69-4570-B58F-68361069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361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gSu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447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477000"/>
            <a:ext cx="6477000" cy="24447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88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896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72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176338"/>
            <a:ext cx="36576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176338"/>
            <a:ext cx="36576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34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39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292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3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5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4A72-1A2F-4B1E-B878-7DA8E583FC2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AE-EA69-4570-B58F-68361069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73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76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6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03213"/>
            <a:ext cx="18669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3213"/>
            <a:ext cx="544830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01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303213"/>
            <a:ext cx="7467600" cy="579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170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3213"/>
            <a:ext cx="7467600" cy="763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176338"/>
            <a:ext cx="3657600" cy="491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176338"/>
            <a:ext cx="3657600" cy="4919662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482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gSu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447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371600" y="6477000"/>
            <a:ext cx="6477000" cy="244475"/>
          </a:xfrm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5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74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19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176338"/>
            <a:ext cx="36576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176338"/>
            <a:ext cx="36576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621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5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4A72-1A2F-4B1E-B878-7DA8E583FC2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AE-EA69-4570-B58F-68361069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34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045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160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0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94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303213"/>
            <a:ext cx="1866900" cy="5792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3213"/>
            <a:ext cx="5448300" cy="5792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52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19200" y="303213"/>
            <a:ext cx="7467600" cy="57927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28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3213"/>
            <a:ext cx="7467600" cy="7635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176338"/>
            <a:ext cx="3657600" cy="4919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176338"/>
            <a:ext cx="3657600" cy="4919662"/>
          </a:xfrm>
        </p:spPr>
        <p:txBody>
          <a:bodyPr/>
          <a:lstStyle/>
          <a:p>
            <a:pPr lvl="0"/>
            <a:r>
              <a:rPr lang="en-US" noProof="0" dirty="0"/>
              <a:t>Click icon to add clip art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0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4A72-1A2F-4B1E-B878-7DA8E583FC2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AE-EA69-4570-B58F-68361069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86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4A72-1A2F-4B1E-B878-7DA8E583FC2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AE-EA69-4570-B58F-68361069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5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4A72-1A2F-4B1E-B878-7DA8E583FC2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AE-EA69-4570-B58F-68361069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1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4A72-1A2F-4B1E-B878-7DA8E583FC2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AE-EA69-4570-B58F-68361069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7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4A72-1A2F-4B1E-B878-7DA8E583FC2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AE-EA69-4570-B58F-68361069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0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24A72-1A2F-4B1E-B878-7DA8E583FC2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DC6AE-EA69-4570-B58F-68361069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84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24A72-1A2F-4B1E-B878-7DA8E583FC26}" type="datetimeFigureOut">
              <a:rPr lang="en-US" smtClean="0"/>
              <a:t>4/17/2018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DC6AE-EA69-4570-B58F-68361069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2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3213"/>
            <a:ext cx="74676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176338"/>
            <a:ext cx="7467600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248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600" b="1" i="1">
                <a:solidFill>
                  <a:srgbClr val="990033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9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9pPr>
    </p:titleStyle>
    <p:bodyStyle>
      <a:lvl1pPr marL="241300" indent="-2413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110000"/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3213"/>
            <a:ext cx="74676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176338"/>
            <a:ext cx="7467600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248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600" b="1" i="1">
                <a:solidFill>
                  <a:srgbClr val="990033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2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90033"/>
          </a:solidFill>
          <a:latin typeface="Arial" charset="0"/>
        </a:defRPr>
      </a:lvl9pPr>
    </p:titleStyle>
    <p:bodyStyle>
      <a:lvl1pPr marL="241300" indent="-241300" algn="l" rtl="0" eaLnBrk="0" fontAlgn="base" hangingPunct="0">
        <a:spcBef>
          <a:spcPct val="20000"/>
        </a:spcBef>
        <a:spcAft>
          <a:spcPct val="0"/>
        </a:spcAft>
        <a:buClr>
          <a:srgbClr val="FFCC00"/>
        </a:buClr>
        <a:buSzPct val="110000"/>
        <a:buFont typeface="Wingdings" pitchFamily="2" charset="2"/>
        <a:buChar char="§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33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447800"/>
            <a:ext cx="73152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Gangs &amp; Violence  </a:t>
            </a:r>
            <a:br>
              <a:rPr lang="en-US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  <a:t>in Latin America &amp; the Caribbean</a:t>
            </a:r>
            <a:br>
              <a:rPr lang="en-US" sz="32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 Black" panose="020B0A04020102020204" pitchFamily="34" charset="0"/>
                <a:cs typeface="Arial" panose="020B0604020202020204" pitchFamily="34" charset="0"/>
              </a:rPr>
              <a:t>Charles Katz &amp; Hyunjung </a:t>
            </a:r>
            <a:r>
              <a:rPr lang="en-US" sz="2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Cheon</a:t>
            </a:r>
            <a:endParaRPr lang="en-US" sz="2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42" y="5980952"/>
            <a:ext cx="2644877" cy="8500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8400" y="26670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% Agreeing gangs affect their neighborhood,</a:t>
            </a:r>
          </a:p>
          <a:p>
            <a:pPr algn="ctr"/>
            <a:r>
              <a:rPr lang="en-US" sz="2000" b="1" dirty="0" smtClean="0"/>
              <a:t>2014</a:t>
            </a:r>
            <a:endParaRPr lang="en-US" sz="20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1364328"/>
              </p:ext>
            </p:extLst>
          </p:nvPr>
        </p:nvGraphicFramePr>
        <p:xfrm>
          <a:off x="-76200" y="-99291"/>
          <a:ext cx="9144000" cy="6957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0" y="4419600"/>
            <a:ext cx="2471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Note. * countries indicate 2016 estimates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3995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42" y="5980952"/>
            <a:ext cx="2644877" cy="8500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47244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% Self-reported 12-month victimization, </a:t>
            </a:r>
          </a:p>
          <a:p>
            <a:pPr algn="ctr"/>
            <a:r>
              <a:rPr lang="en-US" b="1" dirty="0" smtClean="0"/>
              <a:t>2014</a:t>
            </a:r>
            <a:endParaRPr lang="en-US" b="1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43854"/>
              </p:ext>
            </p:extLst>
          </p:nvPr>
        </p:nvGraphicFramePr>
        <p:xfrm>
          <a:off x="0" y="76200"/>
          <a:ext cx="89916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95450" y="5761998"/>
            <a:ext cx="2471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Note. * countries indicate 2016 estimates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20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42" y="5980952"/>
            <a:ext cx="2644877" cy="8500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200400" y="76200"/>
            <a:ext cx="66363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Self-report gang problem by 12-month victimization, 2014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381000"/>
            <a:ext cx="2471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Note. * countries indicate 2016 estimates</a:t>
            </a:r>
            <a:endParaRPr lang="en-US" sz="1050" dirty="0"/>
          </a:p>
        </p:txBody>
      </p:sp>
      <p:grpSp>
        <p:nvGrpSpPr>
          <p:cNvPr id="25" name="Group 24"/>
          <p:cNvGrpSpPr/>
          <p:nvPr/>
        </p:nvGrpSpPr>
        <p:grpSpPr>
          <a:xfrm>
            <a:off x="-152400" y="-304800"/>
            <a:ext cx="8742286" cy="7005782"/>
            <a:chOff x="274235" y="28254"/>
            <a:chExt cx="6368137" cy="5715000"/>
          </a:xfrm>
        </p:grpSpPr>
        <p:grpSp>
          <p:nvGrpSpPr>
            <p:cNvPr id="26" name="Group 25"/>
            <p:cNvGrpSpPr/>
            <p:nvPr/>
          </p:nvGrpSpPr>
          <p:grpSpPr>
            <a:xfrm>
              <a:off x="274235" y="28254"/>
              <a:ext cx="6272213" cy="5715000"/>
              <a:chOff x="274235" y="28254"/>
              <a:chExt cx="6272213" cy="5715000"/>
            </a:xfrm>
          </p:grpSpPr>
          <p:graphicFrame>
            <p:nvGraphicFramePr>
              <p:cNvPr id="29" name="Chart 28"/>
              <p:cNvGraphicFramePr/>
              <p:nvPr>
                <p:extLst>
                  <p:ext uri="{D42A27DB-BD31-4B8C-83A1-F6EECF244321}">
                    <p14:modId xmlns:p14="http://schemas.microsoft.com/office/powerpoint/2010/main" val="2757637543"/>
                  </p:ext>
                </p:extLst>
              </p:nvPr>
            </p:nvGraphicFramePr>
            <p:xfrm>
              <a:off x="274235" y="28254"/>
              <a:ext cx="6272213" cy="5715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30" name="Straight Connector 29"/>
              <p:cNvCxnSpPr/>
              <p:nvPr/>
            </p:nvCxnSpPr>
            <p:spPr>
              <a:xfrm flipV="1">
                <a:off x="1051323" y="3170186"/>
                <a:ext cx="5248275" cy="9525"/>
              </a:xfrm>
              <a:prstGeom prst="line">
                <a:avLst/>
              </a:prstGeom>
              <a:ln w="22225">
                <a:solidFill>
                  <a:srgbClr val="FFC62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3327082" y="960662"/>
                <a:ext cx="0" cy="4121668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2"/>
            <p:cNvSpPr txBox="1"/>
            <p:nvPr/>
          </p:nvSpPr>
          <p:spPr>
            <a:xfrm>
              <a:off x="5880372" y="2949798"/>
              <a:ext cx="762000" cy="31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rgbClr val="FFB310"/>
                  </a:solidFill>
                </a:rPr>
                <a:t>15.0%</a:t>
              </a:r>
            </a:p>
          </p:txBody>
        </p:sp>
        <p:sp>
          <p:nvSpPr>
            <p:cNvPr id="28" name="TextBox 23"/>
            <p:cNvSpPr txBox="1"/>
            <p:nvPr/>
          </p:nvSpPr>
          <p:spPr>
            <a:xfrm>
              <a:off x="3105057" y="5063256"/>
              <a:ext cx="914400" cy="31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>
                  <a:solidFill>
                    <a:srgbClr val="8C1D40"/>
                  </a:solidFill>
                </a:rPr>
                <a:t>24.5%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70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VPCS ASU Theme 2">
  <a:themeElements>
    <a:clrScheme name="sunburs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unbur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nburs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burs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burs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burs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burs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burs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burs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VPCS ASU Theme 2">
  <a:themeElements>
    <a:clrScheme name="sunburs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unbur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nburs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nburs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burs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burs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burs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burs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nburs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158</Words>
  <Application>Microsoft Office PowerPoint</Application>
  <PresentationFormat>On-screen Show (4:3)</PresentationFormat>
  <Paragraphs>37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Wingdings</vt:lpstr>
      <vt:lpstr>Office Theme</vt:lpstr>
      <vt:lpstr>CVPCS ASU Theme 2</vt:lpstr>
      <vt:lpstr>1_CVPCS ASU Theme 2</vt:lpstr>
      <vt:lpstr>Gangs &amp; Violence   in Latin America &amp; the Caribbean Charles Katz &amp; Hyunjung Cheon</vt:lpstr>
      <vt:lpstr>PowerPoint Presentation</vt:lpstr>
      <vt:lpstr>PowerPoint Presentation</vt:lpstr>
      <vt:lpstr>PowerPoint Presentation</vt:lpstr>
    </vt:vector>
  </TitlesOfParts>
  <Company>Arizona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Administrator</dc:creator>
  <cp:lastModifiedBy>Jonathan Hernandez</cp:lastModifiedBy>
  <cp:revision>29</cp:revision>
  <dcterms:created xsi:type="dcterms:W3CDTF">2015-05-06T20:00:11Z</dcterms:created>
  <dcterms:modified xsi:type="dcterms:W3CDTF">2018-04-17T21:24:47Z</dcterms:modified>
</cp:coreProperties>
</file>