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437" r:id="rId2"/>
    <p:sldId id="435" r:id="rId3"/>
    <p:sldId id="436" r:id="rId4"/>
    <p:sldId id="438" r:id="rId5"/>
    <p:sldId id="433" r:id="rId6"/>
    <p:sldId id="414" r:id="rId7"/>
    <p:sldId id="430" r:id="rId8"/>
    <p:sldId id="431" r:id="rId9"/>
    <p:sldId id="41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90876" autoAdjust="0"/>
  </p:normalViewPr>
  <p:slideViewPr>
    <p:cSldViewPr>
      <p:cViewPr varScale="1">
        <p:scale>
          <a:sx n="55" d="100"/>
          <a:sy n="55" d="100"/>
        </p:scale>
        <p:origin x="84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dpyrooz\Dropbox\PUBLICATIONS\Motives%20and%20Methods\Resubmission\Figures\Hypothetical%20gang%20trajectory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65568847163332"/>
          <c:y val="1.6780402449693831E-2"/>
          <c:w val="0.84776218436057604"/>
          <c:h val="0.84220451610215463"/>
        </c:manualLayout>
      </c:layout>
      <c:lineChart>
        <c:grouping val="standard"/>
        <c:varyColors val="0"/>
        <c:ser>
          <c:idx val="0"/>
          <c:order val="0"/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'4 data'!$A$2:$A$52</c:f>
              <c:numCache>
                <c:formatCode>General</c:formatCode>
                <c:ptCount val="51"/>
                <c:pt idx="0">
                  <c:v>10.000000000000002</c:v>
                </c:pt>
                <c:pt idx="1">
                  <c:v>10.200000000000001</c:v>
                </c:pt>
                <c:pt idx="2">
                  <c:v>10.4</c:v>
                </c:pt>
                <c:pt idx="3">
                  <c:v>10.6</c:v>
                </c:pt>
                <c:pt idx="4">
                  <c:v>10.8</c:v>
                </c:pt>
                <c:pt idx="5">
                  <c:v>11</c:v>
                </c:pt>
                <c:pt idx="6">
                  <c:v>11.2</c:v>
                </c:pt>
                <c:pt idx="7">
                  <c:v>11.4</c:v>
                </c:pt>
                <c:pt idx="8">
                  <c:v>11.6</c:v>
                </c:pt>
                <c:pt idx="9">
                  <c:v>11.8</c:v>
                </c:pt>
                <c:pt idx="10">
                  <c:v>12</c:v>
                </c:pt>
                <c:pt idx="11">
                  <c:v>12.2</c:v>
                </c:pt>
                <c:pt idx="12">
                  <c:v>12.4</c:v>
                </c:pt>
                <c:pt idx="13">
                  <c:v>12.6</c:v>
                </c:pt>
                <c:pt idx="14">
                  <c:v>12.8</c:v>
                </c:pt>
                <c:pt idx="15">
                  <c:v>13</c:v>
                </c:pt>
                <c:pt idx="16">
                  <c:v>13.2</c:v>
                </c:pt>
                <c:pt idx="17">
                  <c:v>13.4</c:v>
                </c:pt>
                <c:pt idx="18">
                  <c:v>13.6</c:v>
                </c:pt>
                <c:pt idx="19">
                  <c:v>13.8</c:v>
                </c:pt>
                <c:pt idx="20">
                  <c:v>14</c:v>
                </c:pt>
                <c:pt idx="21">
                  <c:v>14.2</c:v>
                </c:pt>
                <c:pt idx="22">
                  <c:v>14.4</c:v>
                </c:pt>
                <c:pt idx="23">
                  <c:v>14.6</c:v>
                </c:pt>
                <c:pt idx="24">
                  <c:v>14.8</c:v>
                </c:pt>
                <c:pt idx="25">
                  <c:v>15</c:v>
                </c:pt>
                <c:pt idx="26">
                  <c:v>15.2</c:v>
                </c:pt>
                <c:pt idx="27">
                  <c:v>15.4</c:v>
                </c:pt>
                <c:pt idx="28">
                  <c:v>15.6</c:v>
                </c:pt>
                <c:pt idx="29">
                  <c:v>15.8</c:v>
                </c:pt>
                <c:pt idx="30">
                  <c:v>16</c:v>
                </c:pt>
                <c:pt idx="31">
                  <c:v>16.2</c:v>
                </c:pt>
                <c:pt idx="32">
                  <c:v>16.399999999999999</c:v>
                </c:pt>
                <c:pt idx="33">
                  <c:v>16.600000000000001</c:v>
                </c:pt>
                <c:pt idx="34">
                  <c:v>16.8</c:v>
                </c:pt>
                <c:pt idx="35">
                  <c:v>17</c:v>
                </c:pt>
                <c:pt idx="36">
                  <c:v>17.2</c:v>
                </c:pt>
                <c:pt idx="37">
                  <c:v>17.399999999999999</c:v>
                </c:pt>
                <c:pt idx="38">
                  <c:v>17.600000000000001</c:v>
                </c:pt>
                <c:pt idx="39">
                  <c:v>17.8</c:v>
                </c:pt>
                <c:pt idx="40">
                  <c:v>18</c:v>
                </c:pt>
                <c:pt idx="41">
                  <c:v>18.2</c:v>
                </c:pt>
                <c:pt idx="42">
                  <c:v>18.399999999999999</c:v>
                </c:pt>
                <c:pt idx="43">
                  <c:v>18.600000000000001</c:v>
                </c:pt>
                <c:pt idx="44">
                  <c:v>18.8</c:v>
                </c:pt>
                <c:pt idx="45">
                  <c:v>19</c:v>
                </c:pt>
                <c:pt idx="46">
                  <c:v>19.2</c:v>
                </c:pt>
                <c:pt idx="47">
                  <c:v>19.399999999999999</c:v>
                </c:pt>
                <c:pt idx="48">
                  <c:v>19.600000000000001</c:v>
                </c:pt>
                <c:pt idx="49">
                  <c:v>19.8</c:v>
                </c:pt>
                <c:pt idx="50">
                  <c:v>20</c:v>
                </c:pt>
              </c:numCache>
            </c:numRef>
          </c:cat>
          <c:val>
            <c:numRef>
              <c:f>'4 data'!$B$2:$B$52</c:f>
              <c:numCache>
                <c:formatCode>General</c:formatCode>
                <c:ptCount val="51"/>
                <c:pt idx="0">
                  <c:v>5.0000000000000037E-2</c:v>
                </c:pt>
                <c:pt idx="1">
                  <c:v>5.5000000000000063E-2</c:v>
                </c:pt>
                <c:pt idx="2">
                  <c:v>6.0000000000000046E-2</c:v>
                </c:pt>
                <c:pt idx="3">
                  <c:v>6.5000000000000085E-2</c:v>
                </c:pt>
                <c:pt idx="4">
                  <c:v>7.0000000000000034E-2</c:v>
                </c:pt>
                <c:pt idx="5">
                  <c:v>8.0000000000000071E-2</c:v>
                </c:pt>
                <c:pt idx="6">
                  <c:v>9.0000000000000066E-2</c:v>
                </c:pt>
                <c:pt idx="7">
                  <c:v>0.1</c:v>
                </c:pt>
                <c:pt idx="8">
                  <c:v>0.12000000000000002</c:v>
                </c:pt>
                <c:pt idx="9">
                  <c:v>0.14000000000000001</c:v>
                </c:pt>
                <c:pt idx="10">
                  <c:v>0.18000000000000024</c:v>
                </c:pt>
                <c:pt idx="11">
                  <c:v>0.22000000000000011</c:v>
                </c:pt>
                <c:pt idx="12">
                  <c:v>0.26</c:v>
                </c:pt>
                <c:pt idx="13">
                  <c:v>0.30000000000000032</c:v>
                </c:pt>
                <c:pt idx="14">
                  <c:v>0.34000000000000041</c:v>
                </c:pt>
                <c:pt idx="15">
                  <c:v>0.39000000000000057</c:v>
                </c:pt>
                <c:pt idx="16">
                  <c:v>0.44000000000000022</c:v>
                </c:pt>
                <c:pt idx="17">
                  <c:v>0.5</c:v>
                </c:pt>
                <c:pt idx="18">
                  <c:v>0.56000000000000005</c:v>
                </c:pt>
                <c:pt idx="19">
                  <c:v>0.63000000000000111</c:v>
                </c:pt>
                <c:pt idx="20">
                  <c:v>0.70000000000000062</c:v>
                </c:pt>
                <c:pt idx="21">
                  <c:v>0.76000000000000112</c:v>
                </c:pt>
                <c:pt idx="22">
                  <c:v>0.8</c:v>
                </c:pt>
                <c:pt idx="23">
                  <c:v>0.83000000000000063</c:v>
                </c:pt>
                <c:pt idx="24">
                  <c:v>0.84000000000000064</c:v>
                </c:pt>
                <c:pt idx="25">
                  <c:v>0.85000000000000064</c:v>
                </c:pt>
                <c:pt idx="26">
                  <c:v>0.84000000000000064</c:v>
                </c:pt>
                <c:pt idx="27">
                  <c:v>0.83000000000000063</c:v>
                </c:pt>
                <c:pt idx="28">
                  <c:v>0.8</c:v>
                </c:pt>
                <c:pt idx="29">
                  <c:v>0.76000000000000112</c:v>
                </c:pt>
                <c:pt idx="30">
                  <c:v>0.70000000000000062</c:v>
                </c:pt>
                <c:pt idx="31">
                  <c:v>0.63000000000000111</c:v>
                </c:pt>
                <c:pt idx="32">
                  <c:v>0.56000000000000005</c:v>
                </c:pt>
                <c:pt idx="33">
                  <c:v>0.5</c:v>
                </c:pt>
                <c:pt idx="34">
                  <c:v>0.44000000000000022</c:v>
                </c:pt>
                <c:pt idx="35">
                  <c:v>0.39000000000000057</c:v>
                </c:pt>
                <c:pt idx="36">
                  <c:v>0.34000000000000041</c:v>
                </c:pt>
                <c:pt idx="37">
                  <c:v>0.30000000000000032</c:v>
                </c:pt>
                <c:pt idx="38">
                  <c:v>0.26</c:v>
                </c:pt>
                <c:pt idx="39">
                  <c:v>0.22000000000000011</c:v>
                </c:pt>
                <c:pt idx="40">
                  <c:v>0.18000000000000024</c:v>
                </c:pt>
                <c:pt idx="41">
                  <c:v>0.14000000000000001</c:v>
                </c:pt>
                <c:pt idx="42">
                  <c:v>0.12000000000000002</c:v>
                </c:pt>
                <c:pt idx="43">
                  <c:v>0.1</c:v>
                </c:pt>
                <c:pt idx="44">
                  <c:v>9.0000000000000066E-2</c:v>
                </c:pt>
                <c:pt idx="45">
                  <c:v>8.0000000000000071E-2</c:v>
                </c:pt>
                <c:pt idx="46">
                  <c:v>7.0000000000000034E-2</c:v>
                </c:pt>
                <c:pt idx="47">
                  <c:v>6.5000000000000085E-2</c:v>
                </c:pt>
                <c:pt idx="48">
                  <c:v>6.0000000000000046E-2</c:v>
                </c:pt>
                <c:pt idx="49">
                  <c:v>5.5000000000000063E-2</c:v>
                </c:pt>
                <c:pt idx="50">
                  <c:v>5.0000000000000037E-2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7487824"/>
        <c:axId val="199160760"/>
      </c:lineChart>
      <c:catAx>
        <c:axId val="107487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Age in Years</a:t>
                </a:r>
              </a:p>
            </c:rich>
          </c:tx>
          <c:layout>
            <c:manualLayout>
              <c:xMode val="edge"/>
              <c:yMode val="edge"/>
              <c:x val="0.45220926711084275"/>
              <c:y val="0.939354768153981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en-US"/>
          </a:p>
        </c:txPr>
        <c:crossAx val="199160760"/>
        <c:crosses val="autoZero"/>
        <c:auto val="1"/>
        <c:lblAlgn val="ctr"/>
        <c:lblOffset val="100"/>
        <c:tickLblSkip val="5"/>
        <c:tickMarkSkip val="2"/>
        <c:noMultiLvlLbl val="0"/>
      </c:catAx>
      <c:valAx>
        <c:axId val="199160760"/>
        <c:scaling>
          <c:orientation val="minMax"/>
          <c:max val="1"/>
        </c:scaling>
        <c:delete val="0"/>
        <c:axPos val="l"/>
        <c:majorGridlines>
          <c:spPr>
            <a:ln w="1905">
              <a:solidFill>
                <a:srgbClr val="000000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r>
                  <a:rPr lang="en-US" sz="1800" b="1" dirty="0" smtClean="0">
                    <a:latin typeface="Times New Roman" pitchFamily="18" charset="0"/>
                    <a:cs typeface="Times New Roman" pitchFamily="18" charset="0"/>
                  </a:rPr>
                  <a:t>Criminal Involvement</a:t>
                </a:r>
                <a:endParaRPr lang="en-US" sz="1800" b="1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5.1588683626085192E-3"/>
              <c:y val="0.236086256263422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en-US"/>
          </a:p>
        </c:txPr>
        <c:crossAx val="107487824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0.01514</cdr:x>
      <cdr:y>0.93697</cdr:y>
    </cdr:from>
    <cdr:to>
      <cdr:x>0.12087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0969" y="5310187"/>
          <a:ext cx="914400" cy="357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0.67308</cdr:x>
      <cdr:y>0.01515</cdr:y>
    </cdr:from>
    <cdr:to>
      <cdr:x>0.67432</cdr:x>
      <cdr:y>0.86364</cdr:y>
    </cdr:to>
    <cdr:sp macro="" textlink="">
      <cdr:nvSpPr>
        <cdr:cNvPr id="5" name="Straight Connector 4"/>
        <cdr:cNvSpPr/>
      </cdr:nvSpPr>
      <cdr:spPr>
        <a:xfrm xmlns:a="http://schemas.openxmlformats.org/drawingml/2006/main" rot="5400000">
          <a:off x="3205312" y="2204887"/>
          <a:ext cx="4267201" cy="9827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0.40385</cdr:x>
      <cdr:y>0.01515</cdr:y>
    </cdr:from>
    <cdr:to>
      <cdr:x>0.40385</cdr:x>
      <cdr:y>0.86364</cdr:y>
    </cdr:to>
    <cdr:sp macro="" textlink="">
      <cdr:nvSpPr>
        <cdr:cNvPr id="10" name="Straight Connector 9"/>
        <cdr:cNvSpPr/>
      </cdr:nvSpPr>
      <cdr:spPr>
        <a:xfrm xmlns:a="http://schemas.openxmlformats.org/drawingml/2006/main" rot="5400000" flipH="1" flipV="1">
          <a:off x="1066801" y="2209798"/>
          <a:ext cx="4267200" cy="1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0.30769</cdr:x>
      <cdr:y>0.37879</cdr:y>
    </cdr:from>
    <cdr:to>
      <cdr:x>0.39576</cdr:x>
      <cdr:y>0.44001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2438400" y="1905000"/>
          <a:ext cx="697937" cy="3078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Onset</a:t>
          </a:r>
        </a:p>
      </cdr:txBody>
    </cdr:sp>
  </cdr:relSizeAnchor>
  <cdr:relSizeAnchor xmlns:cdr="http://schemas.openxmlformats.org/drawingml/2006/chartDrawing">
    <cdr:from>
      <cdr:x>0.69231</cdr:x>
      <cdr:y>0.37879</cdr:y>
    </cdr:from>
    <cdr:to>
      <cdr:x>0.83214</cdr:x>
      <cdr:y>0.43803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5486400" y="1905000"/>
          <a:ext cx="1108125" cy="297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Termination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1860272-47B8-43F8-B81F-028031156FA5}" type="datetimeFigureOut">
              <a:rPr lang="en-US"/>
              <a:pPr>
                <a:defRPr/>
              </a:pPr>
              <a:t>4/8/2018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C2439EF-AF76-4D98-87F9-97DB4DA6E2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14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C28F9B5-66C6-4C19-A392-7DFCD0ECB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76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068148-2BDD-42B2-A35C-9C81EC3096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8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ECBB78-7E8E-4BAE-BFE9-534675312995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0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BF4FA-30F3-4CC4-96F2-C2B47F5449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DEF91-92D5-41A7-8E93-025E91F4FC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84CAE-0E6E-465A-8605-AF86A4BDFE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C19D3-94F5-48DA-B07F-B4CF3AF61A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2AA6-79F6-4FBA-A176-26D4EAD0CD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B30CB-6B12-4358-AC60-297A87D56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ED17-8051-42BF-9366-EF9FA6CC28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EDE71-DE64-46FC-B640-2834BD946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4978E-6253-42DF-A3D8-C924879C54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B9A62-7D59-44DC-9401-CCABAE88AB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59C4F-1AFB-4217-BDCF-A43E29DB53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E310A-806F-46B2-9A4D-5FE953C79E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795ECB6-B779-4952-8307-9962887D58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59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Community Based 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Anti-Violence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Strategies</a:t>
            </a:r>
            <a:b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April 11-12, 2018</a:t>
            </a:r>
            <a:b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Scott H. Decker</a:t>
            </a:r>
            <a:b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483350"/>
              </p:ext>
            </p:extLst>
          </p:nvPr>
        </p:nvGraphicFramePr>
        <p:xfrm>
          <a:off x="2293938" y="2309813"/>
          <a:ext cx="8447087" cy="889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Document" r:id="rId3" imgW="4789109" imgH="5041448" progId="Word.Document.8">
                  <p:embed/>
                </p:oleObj>
              </mc:Choice>
              <mc:Fallback>
                <p:oleObj name="Document" r:id="rId3" imgW="4789109" imgH="50414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2309813"/>
                        <a:ext cx="8447087" cy="889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392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Based Anti-Violence Strategies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4" name="Rectangle 2"/>
          <p:cNvSpPr>
            <a:spLocks noGrp="1"/>
          </p:cNvSpPr>
          <p:nvPr>
            <p:ph sz="quarter" idx="1"/>
          </p:nvPr>
        </p:nvSpPr>
        <p:spPr>
          <a:xfrm>
            <a:off x="533400" y="2362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on growing body of evidence regarding violence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 of it ethnographic, heavy European involvement (Rodgers, French teams, British)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local research than initially thought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Gangs are not the entire issue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Guns, political conflicts, extreme poverty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18436" name="Rectangle 2"/>
          <p:cNvSpPr txBox="1">
            <a:spLocks/>
          </p:cNvSpPr>
          <p:nvPr/>
        </p:nvSpPr>
        <p:spPr bwMode="auto">
          <a:xfrm>
            <a:off x="1066800" y="6172200"/>
            <a:ext cx="670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1400" dirty="0"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Strategies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777668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 key community groups and agencies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of religion and religiosity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Outreach workers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source of leadership?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Recognize historical disputes and alliances</a:t>
            </a:r>
          </a:p>
          <a:p>
            <a:pPr marL="342900" indent="-342900"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Models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Strategy (OJJDP)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GRYD (Risk factor-based)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Boston Ceasefire (accountability)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Chicago Cure Violence (PH emphasis)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SUPPRESSION only (training, Task Forces)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four balance suppression with interventions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four include strong community component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58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/>
              <a:t>Response Pyramid</a:t>
            </a:r>
            <a:endParaRPr lang="en-US" dirty="0" smtClean="0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 rot="10800000">
            <a:off x="1158875" y="1787525"/>
            <a:ext cx="7332663" cy="40560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200 w 21600"/>
              <a:gd name="T13" fmla="*/ 7200 h 21600"/>
              <a:gd name="T14" fmla="*/ 14400 w 21600"/>
              <a:gd name="T15" fmla="*/ 144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3895725" y="2840038"/>
            <a:ext cx="18923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2860675" y="3971925"/>
            <a:ext cx="3927475" cy="111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2008188" y="4892675"/>
            <a:ext cx="5648325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370644" y="1987550"/>
            <a:ext cx="30588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dirty="0"/>
              <a:t>Serious &amp; Chronic Offenders 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513263" y="2095500"/>
            <a:ext cx="650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latin typeface="Times New Roman" pitchFamily="18" charset="0"/>
                <a:sym typeface="Wingdings" pitchFamily="2" charset="2"/>
              </a:rPr>
              <a:t>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38663" y="2849563"/>
            <a:ext cx="546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latin typeface="Times New Roman" pitchFamily="18" charset="0"/>
                <a:sym typeface="Wingdings" pitchFamily="2" charset="2"/>
              </a:rPr>
              <a:t>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371725" y="4973638"/>
            <a:ext cx="546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latin typeface="Times New Roman" pitchFamily="18" charset="0"/>
                <a:sym typeface="Wingdings" pitchFamily="2" charset="2"/>
              </a:rPr>
              <a:t></a:t>
            </a:r>
            <a:endParaRPr lang="en-US" sz="2400" dirty="0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2906713" y="4073525"/>
            <a:ext cx="54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latin typeface="Times New Roman" pitchFamily="18" charset="0"/>
                <a:sym typeface="Wingdings" pitchFamily="2" charset="2"/>
              </a:rPr>
              <a:t></a:t>
            </a:r>
            <a:endParaRPr lang="en-US" sz="2400" dirty="0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3989127" y="3317875"/>
            <a:ext cx="18277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dirty="0" smtClean="0">
                <a:solidFill>
                  <a:schemeClr val="bg2"/>
                </a:solidFill>
              </a:rPr>
              <a:t>Active Offenders</a:t>
            </a:r>
            <a:endParaRPr lang="en-US" sz="1600" dirty="0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2999020" y="4137025"/>
            <a:ext cx="38587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chemeClr val="bg2"/>
                </a:solidFill>
              </a:rPr>
              <a:t>Children and Adolescents at</a:t>
            </a:r>
          </a:p>
          <a:p>
            <a:pPr algn="ctr" eaLnBrk="0" hangingPunct="0"/>
            <a:r>
              <a:rPr lang="en-US" sz="1600" b="1" dirty="0">
                <a:solidFill>
                  <a:schemeClr val="bg2"/>
                </a:solidFill>
              </a:rPr>
              <a:t>High Risk for </a:t>
            </a:r>
            <a:r>
              <a:rPr lang="en-US" sz="1600" b="1" dirty="0" smtClean="0">
                <a:solidFill>
                  <a:schemeClr val="bg2"/>
                </a:solidFill>
              </a:rPr>
              <a:t>Involvement in Violence</a:t>
            </a:r>
            <a:endParaRPr lang="en-US" sz="1600" dirty="0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879725" y="5053013"/>
            <a:ext cx="4217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chemeClr val="bg2"/>
                </a:solidFill>
              </a:rPr>
              <a:t>General Population of Youth and Families</a:t>
            </a:r>
          </a:p>
          <a:p>
            <a:pPr algn="ctr" eaLnBrk="0" hangingPunct="0"/>
            <a:r>
              <a:rPr lang="en-US" sz="1600" b="1" dirty="0">
                <a:solidFill>
                  <a:schemeClr val="bg2"/>
                </a:solidFill>
              </a:rPr>
              <a:t>Living in High Risk Areas</a:t>
            </a: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 flipV="1">
            <a:off x="1079500" y="1930400"/>
            <a:ext cx="1588" cy="3913188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185863" y="3238500"/>
            <a:ext cx="10541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/>
              <a:t>Share of </a:t>
            </a:r>
          </a:p>
          <a:p>
            <a:pPr eaLnBrk="0" hangingPunct="0"/>
            <a:r>
              <a:rPr lang="en-US" sz="1600" b="1" dirty="0"/>
              <a:t>Illegal</a:t>
            </a:r>
          </a:p>
          <a:p>
            <a:pPr eaLnBrk="0" hangingPunct="0"/>
            <a:r>
              <a:rPr lang="en-US" sz="1600" b="1" dirty="0"/>
              <a:t>Activity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rot="5408420" flipH="1" flipV="1">
            <a:off x="4859338" y="3789362"/>
            <a:ext cx="1588" cy="4487863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376613" y="6097588"/>
            <a:ext cx="294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/>
              <a:t>Relative Share of Population</a:t>
            </a:r>
          </a:p>
        </p:txBody>
      </p:sp>
    </p:spTree>
    <p:extLst>
      <p:ext uri="{BB962C8B-B14F-4D97-AF65-F5344CB8AC3E}">
        <p14:creationId xmlns:p14="http://schemas.microsoft.com/office/powerpoint/2010/main" val="11307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7318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000" i="1" dirty="0" smtClean="0">
                <a:latin typeface="+mn-lt"/>
                <a:cs typeface="Perpetua"/>
              </a:rPr>
              <a:t> A MODEL OF </a:t>
            </a:r>
            <a:r>
              <a:rPr lang="en-US" sz="3000" i="1" dirty="0" smtClean="0">
                <a:latin typeface="+mn-lt"/>
                <a:cs typeface="Perpetua"/>
              </a:rPr>
              <a:t>Criminal Involvement </a:t>
            </a:r>
            <a:br>
              <a:rPr lang="en-US" sz="3000" i="1" dirty="0" smtClean="0">
                <a:latin typeface="+mn-lt"/>
                <a:cs typeface="Perpetua"/>
              </a:rPr>
            </a:br>
            <a:r>
              <a:rPr lang="en-US" sz="3000" i="1" dirty="0" smtClean="0">
                <a:latin typeface="+mn-lt"/>
                <a:cs typeface="Perpetua"/>
              </a:rPr>
              <a:t>(Violence involves older groups)</a:t>
            </a:r>
            <a:endParaRPr lang="en-US" sz="3000" i="1" dirty="0">
              <a:latin typeface="+mn-lt"/>
              <a:cs typeface="Perpetua"/>
            </a:endParaRPr>
          </a:p>
        </p:txBody>
      </p:sp>
      <p:sp>
        <p:nvSpPr>
          <p:cNvPr id="32771" name="Rectangle 9"/>
          <p:cNvSpPr>
            <a:spLocks noChangeArrowheads="1"/>
          </p:cNvSpPr>
          <p:nvPr/>
        </p:nvSpPr>
        <p:spPr bwMode="auto">
          <a:xfrm>
            <a:off x="5562600" y="6248400"/>
            <a:ext cx="1809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0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066800"/>
            <a:ext cx="7924800" cy="1588"/>
          </a:xfrm>
          <a:prstGeom prst="line">
            <a:avLst/>
          </a:prstGeom>
          <a:ln w="12700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27088"/>
              </p:ext>
            </p:extLst>
          </p:nvPr>
        </p:nvGraphicFramePr>
        <p:xfrm>
          <a:off x="533400" y="1219200"/>
          <a:ext cx="7924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8305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risk factors constant across cultures and countries?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extreme poverty and lack of economic development hinder community engagement? 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databases on many risk factors and outcome measures may hinder model development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of economic crime in family support</a:t>
            </a:r>
          </a:p>
          <a:p>
            <a:pPr marL="342900" indent="-342900"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Weakness of social institutions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7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8229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 smtClean="0">
              <a:latin typeface="+mn-lt"/>
            </a:endParaRPr>
          </a:p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treatment interference less of a problem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of many social institutions (family, church)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improvement in economies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role for Latin American and the Caribbean in regional stability.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4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“Big” Questions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414820"/>
            <a:ext cx="8839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sz="800" dirty="0" smtClean="0">
              <a:latin typeface="+mn-lt"/>
            </a:endParaRPr>
          </a:p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American models work?</a:t>
            </a:r>
          </a:p>
          <a:p>
            <a:pPr marL="342900" indent="-342900"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make interventions “local”? (Community)</a:t>
            </a:r>
          </a:p>
          <a:p>
            <a:pPr marL="342900" indent="-342900">
              <a:buAutoNum type="arabicPeriod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funding be found and sustained?</a:t>
            </a:r>
          </a:p>
          <a:p>
            <a:pPr marL="342900" indent="-342900">
              <a:buAutoNum type="arabicPeriod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European support be forthcoming?</a:t>
            </a:r>
          </a:p>
          <a:p>
            <a:pPr marL="342900" indent="-342900">
              <a:buAutoNum type="arabicPeriod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community residents participate at sufficient levels to produce change? </a:t>
            </a:r>
          </a:p>
          <a:p>
            <a:pPr marL="342900" indent="-342900"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2967</TotalTime>
  <Words>302</Words>
  <Application>Microsoft Office PowerPoint</Application>
  <PresentationFormat>On-screen Show (4:3)</PresentationFormat>
  <Paragraphs>80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Castellar</vt:lpstr>
      <vt:lpstr>Garamond</vt:lpstr>
      <vt:lpstr>Perpetua</vt:lpstr>
      <vt:lpstr>Times New Roman</vt:lpstr>
      <vt:lpstr>Wingdings</vt:lpstr>
      <vt:lpstr>1_Default Design</vt:lpstr>
      <vt:lpstr>Microsoft Word 97 - 2003 Document</vt:lpstr>
      <vt:lpstr>Community Based  Anti-Violence Strategies  April 11-12, 2018 Scott H. Decker    </vt:lpstr>
      <vt:lpstr>Community Based Anti-Violence Strategies</vt:lpstr>
      <vt:lpstr>Community Strategies</vt:lpstr>
      <vt:lpstr>US Models</vt:lpstr>
      <vt:lpstr>The Response Pyramid</vt:lpstr>
      <vt:lpstr> A MODEL OF Criminal Involvement  (Violence involves older groups)</vt:lpstr>
      <vt:lpstr>Challenges</vt:lpstr>
      <vt:lpstr>Advantages</vt:lpstr>
      <vt:lpstr>“Big”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Scott Decker</dc:creator>
  <cp:lastModifiedBy>Scott Decker</cp:lastModifiedBy>
  <cp:revision>117</cp:revision>
  <dcterms:created xsi:type="dcterms:W3CDTF">2002-06-08T01:36:28Z</dcterms:created>
  <dcterms:modified xsi:type="dcterms:W3CDTF">2018-04-09T19:52:00Z</dcterms:modified>
</cp:coreProperties>
</file>