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9"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6" r:id="rId16"/>
    <p:sldId id="273" r:id="rId17"/>
    <p:sldId id="274" r:id="rId18"/>
    <p:sldId id="275" r:id="rId19"/>
    <p:sldId id="277" r:id="rId20"/>
    <p:sldId id="278" r:id="rId21"/>
    <p:sldId id="279" r:id="rId22"/>
    <p:sldId id="280" r:id="rId23"/>
    <p:sldId id="281" r:id="rId24"/>
    <p:sldId id="282" r:id="rId25"/>
    <p:sldId id="283" r:id="rId26"/>
    <p:sldId id="284" r:id="rId27"/>
    <p:sldId id="285" r:id="rId28"/>
    <p:sldId id="260" r:id="rId29"/>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3373" autoAdjust="0"/>
  </p:normalViewPr>
  <p:slideViewPr>
    <p:cSldViewPr snapToGrid="0">
      <p:cViewPr varScale="1">
        <p:scale>
          <a:sx n="37" d="100"/>
          <a:sy n="37" d="100"/>
        </p:scale>
        <p:origin x="44" y="560"/>
      </p:cViewPr>
      <p:guideLst/>
    </p:cSldViewPr>
  </p:slideViewPr>
  <p:notesTextViewPr>
    <p:cViewPr>
      <p:scale>
        <a:sx n="3" d="2"/>
        <a:sy n="3" d="2"/>
      </p:scale>
      <p:origin x="0" y="0"/>
    </p:cViewPr>
  </p:notesTextViewPr>
  <p:notesViewPr>
    <p:cSldViewPr snapToGrid="0">
      <p:cViewPr varScale="1">
        <p:scale>
          <a:sx n="84" d="100"/>
          <a:sy n="84" d="100"/>
        </p:scale>
        <p:origin x="3168"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r>
              <a:rPr lang="en-US" smtClean="0"/>
              <a:t>8/27/2018</a:t>
            </a:r>
            <a:endParaRPr lang="en-US"/>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ACEA7E8-A3B6-422E-A067-12068018C3E2}" type="slidenum">
              <a:rPr lang="en-US" smtClean="0"/>
              <a:t>‹#›</a:t>
            </a:fld>
            <a:endParaRPr lang="en-US"/>
          </a:p>
        </p:txBody>
      </p:sp>
    </p:spTree>
    <p:extLst>
      <p:ext uri="{BB962C8B-B14F-4D97-AF65-F5344CB8AC3E}">
        <p14:creationId xmlns:p14="http://schemas.microsoft.com/office/powerpoint/2010/main" val="4823282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r>
              <a:rPr lang="en-US" smtClean="0"/>
              <a:t>8/27/2018</a:t>
            </a:r>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637D7A69-65E3-4E52-81AD-16D289F5E759}" type="slidenum">
              <a:rPr lang="en-US" smtClean="0"/>
              <a:t>‹#›</a:t>
            </a:fld>
            <a:endParaRPr lang="en-US"/>
          </a:p>
        </p:txBody>
      </p:sp>
    </p:spTree>
    <p:extLst>
      <p:ext uri="{BB962C8B-B14F-4D97-AF65-F5344CB8AC3E}">
        <p14:creationId xmlns:p14="http://schemas.microsoft.com/office/powerpoint/2010/main" val="35401055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Example:  Social disorganization causes crime.  Having delinquency friends causes individuals to themselves engage in delinquency.  </a:t>
            </a:r>
          </a:p>
        </p:txBody>
      </p:sp>
      <p:sp>
        <p:nvSpPr>
          <p:cNvPr id="4" name="Slide Number Placeholder 3"/>
          <p:cNvSpPr>
            <a:spLocks noGrp="1"/>
          </p:cNvSpPr>
          <p:nvPr>
            <p:ph type="sldNum" sz="quarter" idx="10"/>
          </p:nvPr>
        </p:nvSpPr>
        <p:spPr/>
        <p:txBody>
          <a:bodyPr/>
          <a:lstStyle/>
          <a:p>
            <a:fld id="{637D7A69-65E3-4E52-81AD-16D289F5E759}" type="slidenum">
              <a:rPr lang="en-US" smtClean="0"/>
              <a:t>6</a:t>
            </a:fld>
            <a:endParaRPr lang="en-US"/>
          </a:p>
        </p:txBody>
      </p:sp>
    </p:spTree>
    <p:extLst>
      <p:ext uri="{BB962C8B-B14F-4D97-AF65-F5344CB8AC3E}">
        <p14:creationId xmlns:p14="http://schemas.microsoft.com/office/powerpoint/2010/main" val="1714446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Example:  to test social disorganization theory, one might generate and test the hypothesis that communities with higher levels of poverty ( an indicator of social disorganization) will have higher rates of violent crime than communities with lower levels of poverty.  If the theory is valid, there will be a positive relationship between poverty and the violent crime rate.  If the theory is not valid, there will either be no relationship between poverty and crime or higher levels of poverty will be associated with lower levels of violent crime.</a:t>
            </a:r>
          </a:p>
        </p:txBody>
      </p:sp>
      <p:sp>
        <p:nvSpPr>
          <p:cNvPr id="4" name="Slide Number Placeholder 3"/>
          <p:cNvSpPr>
            <a:spLocks noGrp="1"/>
          </p:cNvSpPr>
          <p:nvPr>
            <p:ph type="sldNum" sz="quarter" idx="10"/>
          </p:nvPr>
        </p:nvSpPr>
        <p:spPr/>
        <p:txBody>
          <a:bodyPr/>
          <a:lstStyle/>
          <a:p>
            <a:fld id="{637D7A69-65E3-4E52-81AD-16D289F5E759}" type="slidenum">
              <a:rPr lang="en-US" smtClean="0"/>
              <a:t>9</a:t>
            </a:fld>
            <a:endParaRPr lang="en-US"/>
          </a:p>
        </p:txBody>
      </p:sp>
    </p:spTree>
    <p:extLst>
      <p:ext uri="{BB962C8B-B14F-4D97-AF65-F5344CB8AC3E}">
        <p14:creationId xmlns:p14="http://schemas.microsoft.com/office/powerpoint/2010/main" val="3523960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There is a correlation (an association) between gang membership and involvement in juvenile delinquency (but not that being in a gang causes delinquency) versus smoking causes cancer.</a:t>
            </a:r>
          </a:p>
        </p:txBody>
      </p:sp>
      <p:sp>
        <p:nvSpPr>
          <p:cNvPr id="4" name="Slide Number Placeholder 3"/>
          <p:cNvSpPr>
            <a:spLocks noGrp="1"/>
          </p:cNvSpPr>
          <p:nvPr>
            <p:ph type="sldNum" sz="quarter" idx="10"/>
          </p:nvPr>
        </p:nvSpPr>
        <p:spPr/>
        <p:txBody>
          <a:bodyPr/>
          <a:lstStyle/>
          <a:p>
            <a:fld id="{637D7A69-65E3-4E52-81AD-16D289F5E759}" type="slidenum">
              <a:rPr lang="en-US" smtClean="0"/>
              <a:t>20</a:t>
            </a:fld>
            <a:endParaRPr lang="en-US"/>
          </a:p>
        </p:txBody>
      </p:sp>
    </p:spTree>
    <p:extLst>
      <p:ext uri="{BB962C8B-B14F-4D97-AF65-F5344CB8AC3E}">
        <p14:creationId xmlns:p14="http://schemas.microsoft.com/office/powerpoint/2010/main" val="3675679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Homicide rates in countries with and without the death penalty in 2018 versus homicide rates in countries with and without the death penalty from 1950 to 2010.</a:t>
            </a:r>
          </a:p>
        </p:txBody>
      </p:sp>
      <p:sp>
        <p:nvSpPr>
          <p:cNvPr id="4" name="Slide Number Placeholder 3"/>
          <p:cNvSpPr>
            <a:spLocks noGrp="1"/>
          </p:cNvSpPr>
          <p:nvPr>
            <p:ph type="sldNum" sz="quarter" idx="10"/>
          </p:nvPr>
        </p:nvSpPr>
        <p:spPr/>
        <p:txBody>
          <a:bodyPr/>
          <a:lstStyle/>
          <a:p>
            <a:fld id="{637D7A69-65E3-4E52-81AD-16D289F5E759}" type="slidenum">
              <a:rPr lang="en-US" smtClean="0"/>
              <a:t>21</a:t>
            </a:fld>
            <a:endParaRPr lang="en-US"/>
          </a:p>
        </p:txBody>
      </p:sp>
    </p:spTree>
    <p:extLst>
      <p:ext uri="{BB962C8B-B14F-4D97-AF65-F5344CB8AC3E}">
        <p14:creationId xmlns:p14="http://schemas.microsoft.com/office/powerpoint/2010/main" val="3133161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26367" y="2798064"/>
            <a:ext cx="9641633" cy="2459736"/>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2" name="Date Placeholder 11"/>
          <p:cNvSpPr>
            <a:spLocks noGrp="1"/>
          </p:cNvSpPr>
          <p:nvPr>
            <p:ph type="dt" sz="half" idx="10"/>
          </p:nvPr>
        </p:nvSpPr>
        <p:spPr>
          <a:xfrm>
            <a:off x="10369296" y="26490"/>
            <a:ext cx="870204" cy="365125"/>
          </a:xfrm>
        </p:spPr>
        <p:txBody>
          <a:bodyPr/>
          <a:lstStyle/>
          <a:p>
            <a:fld id="{EEC94C99-C7FD-4A02-8E69-18F3AA3AD1DF}" type="datetime1">
              <a:rPr lang="en-US" smtClean="0"/>
              <a:t>2/20/2019</a:t>
            </a:fld>
            <a:endParaRPr lang="en-US" dirty="0"/>
          </a:p>
        </p:txBody>
      </p:sp>
      <p:sp>
        <p:nvSpPr>
          <p:cNvPr id="13" name="Footer Placeholder 12"/>
          <p:cNvSpPr>
            <a:spLocks noGrp="1"/>
          </p:cNvSpPr>
          <p:nvPr>
            <p:ph type="ftr" sz="quarter" idx="11"/>
          </p:nvPr>
        </p:nvSpPr>
        <p:spPr/>
        <p:txBody>
          <a:bodyPr/>
          <a:lstStyle/>
          <a:p>
            <a:endParaRPr lang="en-US" dirty="0"/>
          </a:p>
        </p:txBody>
      </p:sp>
      <p:sp>
        <p:nvSpPr>
          <p:cNvPr id="14" name="Slide Number Placeholder 13"/>
          <p:cNvSpPr>
            <a:spLocks noGrp="1"/>
          </p:cNvSpPr>
          <p:nvPr>
            <p:ph type="sldNum" sz="quarter" idx="12"/>
          </p:nvPr>
        </p:nvSpPr>
        <p:spPr/>
        <p:txBody>
          <a:bodyPr/>
          <a:lstStyle/>
          <a:p>
            <a:fld id="{720910AA-61E9-4E09-8CCC-F63DE9291742}" type="slidenum">
              <a:rPr lang="en-US" smtClean="0"/>
              <a:t>‹#›</a:t>
            </a:fld>
            <a:endParaRPr lang="en-US" dirty="0"/>
          </a:p>
        </p:txBody>
      </p:sp>
      <p:sp>
        <p:nvSpPr>
          <p:cNvPr id="15" name="Title 14"/>
          <p:cNvSpPr>
            <a:spLocks noGrp="1"/>
          </p:cNvSpPr>
          <p:nvPr>
            <p:ph type="title"/>
          </p:nvPr>
        </p:nvSpPr>
        <p:spPr>
          <a:xfrm>
            <a:off x="838200" y="431816"/>
            <a:ext cx="10401300" cy="2183368"/>
          </a:xfrm>
        </p:spPr>
        <p:txBody>
          <a:bodyPr>
            <a:noAutofit/>
          </a:bodyPr>
          <a:lstStyle>
            <a:lvl1pPr>
              <a:defRPr sz="5000"/>
            </a:lvl1pPr>
          </a:lstStyle>
          <a:p>
            <a:r>
              <a:rPr lang="en-US" smtClean="0"/>
              <a:t>Click to edit Master title style</a:t>
            </a:r>
            <a:endParaRPr lang="en-US" dirty="0"/>
          </a:p>
        </p:txBody>
      </p:sp>
    </p:spTree>
    <p:extLst>
      <p:ext uri="{BB962C8B-B14F-4D97-AF65-F5344CB8AC3E}">
        <p14:creationId xmlns:p14="http://schemas.microsoft.com/office/powerpoint/2010/main" val="215534538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056312" cy="438298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1"/>
            <a:ext cx="3932237" cy="33130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08CF7F-3B4A-47EF-8F7C-EC7E2D3D5976}" type="datetime1">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411596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689462-6278-4845-9156-E68C623B77A5}" type="datetime1">
              <a:rPr lang="en-US" smtClean="0"/>
              <a:t>2/20/2019</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1854604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4BF0A9-46A5-4BE0-9A94-FEFCC666353C}" type="datetime1">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144342706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5916475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315616"/>
            <a:ext cx="10515600" cy="280736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210628"/>
            <a:ext cx="10515600" cy="1159780"/>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712339F-D36A-467D-930B-87EB2236BD89}" type="datetime1">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41604760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TextBox 5"/>
          <p:cNvSpPr txBox="1"/>
          <p:nvPr userDrawn="1"/>
        </p:nvSpPr>
        <p:spPr>
          <a:xfrm>
            <a:off x="831273" y="3564083"/>
            <a:ext cx="5541817" cy="1015663"/>
          </a:xfrm>
          <a:prstGeom prst="rect">
            <a:avLst/>
          </a:prstGeom>
          <a:noFill/>
        </p:spPr>
        <p:txBody>
          <a:bodyPr wrap="square" rtlCol="0">
            <a:spAutoFit/>
          </a:bodyPr>
          <a:lstStyle/>
          <a:p>
            <a:r>
              <a:rPr lang="en-US" sz="6000" b="1" dirty="0" smtClean="0">
                <a:solidFill>
                  <a:srgbClr val="8C2940"/>
                </a:solidFill>
              </a:rPr>
              <a:t>Thank You</a:t>
            </a:r>
            <a:endParaRPr lang="en-US" sz="6000" b="1" dirty="0">
              <a:solidFill>
                <a:srgbClr val="8C2940"/>
              </a:solidFill>
            </a:endParaRPr>
          </a:p>
        </p:txBody>
      </p:sp>
    </p:spTree>
    <p:extLst>
      <p:ext uri="{BB962C8B-B14F-4D97-AF65-F5344CB8AC3E}">
        <p14:creationId xmlns:p14="http://schemas.microsoft.com/office/powerpoint/2010/main" val="21333578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35447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067300" cy="35447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298F30-62AB-4B7C-9088-FB682691171A}" type="datetime1">
              <a:rPr lang="en-US" smtClean="0"/>
              <a:t>2/20/2019</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287151371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399712"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883664"/>
            <a:ext cx="5157787" cy="621410"/>
          </a:xfrm>
          <a:solidFill>
            <a:schemeClr val="accent1"/>
          </a:solidFill>
          <a:ln>
            <a:solidFill>
              <a:schemeClr val="accent1"/>
            </a:solidFill>
          </a:ln>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6"/>
            <a:ext cx="5157787" cy="2865332"/>
          </a:xfrm>
          <a:ln>
            <a:solidFill>
              <a:schemeClr val="accent1"/>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883663"/>
            <a:ext cx="5067300" cy="621411"/>
          </a:xfrm>
          <a:solidFill>
            <a:schemeClr val="accent1"/>
          </a:solidFill>
          <a:ln>
            <a:solidFill>
              <a:schemeClr val="accent1"/>
            </a:solidFill>
          </a:ln>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067300" cy="2865333"/>
          </a:xfrm>
          <a:ln>
            <a:solidFill>
              <a:schemeClr val="accent1"/>
            </a:solidFill>
          </a:ln>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045C7D-A783-416E-BBF6-B7BF6D096DC2}" type="datetime1">
              <a:rPr lang="en-US" smtClean="0"/>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814379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634D62-D881-4F3F-BAD0-A2AC68345793}" type="datetime1">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26390457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5775-FE20-48F4-918D-359D531D53A5}" type="datetime1">
              <a:rPr lang="en-US" smtClean="0"/>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34058000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056312" cy="438298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1"/>
            <a:ext cx="3932237" cy="33130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73131C-8207-400F-92E6-1B22555DD89B}" type="datetime1">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0910AA-61E9-4E09-8CCC-F63DE9291742}" type="slidenum">
              <a:rPr lang="en-US" smtClean="0"/>
              <a:t>‹#›</a:t>
            </a:fld>
            <a:endParaRPr lang="en-US"/>
          </a:p>
        </p:txBody>
      </p:sp>
    </p:spTree>
    <p:extLst>
      <p:ext uri="{BB962C8B-B14F-4D97-AF65-F5344CB8AC3E}">
        <p14:creationId xmlns:p14="http://schemas.microsoft.com/office/powerpoint/2010/main" val="36737929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31816"/>
            <a:ext cx="10401300" cy="12588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4"/>
            <a:ext cx="10401300" cy="3464381"/>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0351008" y="26490"/>
            <a:ext cx="888492"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FD55E7-1791-488F-A6B7-38BBA3065228}" type="datetime1">
              <a:rPr lang="en-US" smtClean="0"/>
              <a:t>2/20/2019</a:t>
            </a:fld>
            <a:endParaRPr lang="en-US" dirty="0"/>
          </a:p>
        </p:txBody>
      </p:sp>
      <p:sp>
        <p:nvSpPr>
          <p:cNvPr id="5" name="Footer Placeholder 4"/>
          <p:cNvSpPr>
            <a:spLocks noGrp="1"/>
          </p:cNvSpPr>
          <p:nvPr>
            <p:ph type="ftr" sz="quarter" idx="3"/>
          </p:nvPr>
        </p:nvSpPr>
        <p:spPr>
          <a:xfrm>
            <a:off x="4038600" y="5924535"/>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851502" y="5910823"/>
            <a:ext cx="38799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0910AA-61E9-4E09-8CCC-F63DE9291742}" type="slidenum">
              <a:rPr lang="en-US" smtClean="0"/>
              <a:t>‹#›</a:t>
            </a:fld>
            <a:endParaRPr lang="en-US" dirty="0"/>
          </a:p>
        </p:txBody>
      </p:sp>
      <p:pic>
        <p:nvPicPr>
          <p:cNvPr id="8" name="Picture 7" descr="https://brandguide.asu.edu/sites/default/files/endorsed/color/asu_violenceprevention_horiz_rgb_maroongold_600ppi.png"/>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845775" y="5356696"/>
            <a:ext cx="2956650" cy="932964"/>
          </a:xfrm>
          <a:prstGeom prst="rect">
            <a:avLst/>
          </a:prstGeom>
          <a:noFill/>
          <a:ln>
            <a:noFill/>
          </a:ln>
        </p:spPr>
      </p:pic>
      <p:sp>
        <p:nvSpPr>
          <p:cNvPr id="16" name="Rectangle 15"/>
          <p:cNvSpPr/>
          <p:nvPr userDrawn="1"/>
        </p:nvSpPr>
        <p:spPr>
          <a:xfrm>
            <a:off x="0" y="6356350"/>
            <a:ext cx="11475675" cy="50165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userDrawn="1"/>
        </p:nvSpPr>
        <p:spPr>
          <a:xfrm>
            <a:off x="11475675" y="1"/>
            <a:ext cx="716326" cy="6356350"/>
          </a:xfrm>
          <a:prstGeom prst="rect">
            <a:avLst/>
          </a:prstGeom>
          <a:solidFill>
            <a:schemeClr val="accent2"/>
          </a:solidFill>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 name="Rectangle 17"/>
          <p:cNvSpPr/>
          <p:nvPr userDrawn="1"/>
        </p:nvSpPr>
        <p:spPr>
          <a:xfrm>
            <a:off x="11475675" y="6356350"/>
            <a:ext cx="716325" cy="501650"/>
          </a:xfrm>
          <a:prstGeom prst="rect">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52773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p:txStyles>
    <p:titleStyle>
      <a:lvl1pPr algn="l" defTabSz="914400" rtl="0" eaLnBrk="1" latinLnBrk="0" hangingPunct="1">
        <a:lnSpc>
          <a:spcPct val="90000"/>
        </a:lnSpc>
        <a:spcBef>
          <a:spcPct val="0"/>
        </a:spcBef>
        <a:buNone/>
        <a:defRPr sz="48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16901" y="1063690"/>
            <a:ext cx="10401300" cy="3442996"/>
          </a:xfrm>
        </p:spPr>
        <p:txBody>
          <a:bodyPr/>
          <a:lstStyle/>
          <a:p>
            <a:pPr algn="ctr"/>
            <a:r>
              <a:rPr lang="en-US" sz="4800" dirty="0"/>
              <a:t>Theoretical and Scientific Foundations of Strategic Crime </a:t>
            </a:r>
            <a:r>
              <a:rPr lang="en-US" sz="4800" dirty="0" smtClean="0"/>
              <a:t>Control</a:t>
            </a:r>
            <a:endParaRPr lang="en-US" dirty="0"/>
          </a:p>
        </p:txBody>
      </p:sp>
    </p:spTree>
    <p:extLst>
      <p:ext uri="{BB962C8B-B14F-4D97-AF65-F5344CB8AC3E}">
        <p14:creationId xmlns:p14="http://schemas.microsoft.com/office/powerpoint/2010/main" val="25483079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Testing and Falsifying a Theory of Criminality</a:t>
            </a:r>
          </a:p>
        </p:txBody>
      </p:sp>
      <p:sp>
        <p:nvSpPr>
          <p:cNvPr id="3" name="Content Placeholder 2"/>
          <p:cNvSpPr>
            <a:spLocks noGrp="1"/>
          </p:cNvSpPr>
          <p:nvPr>
            <p:ph idx="1"/>
          </p:nvPr>
        </p:nvSpPr>
        <p:spPr/>
        <p:txBody>
          <a:bodyPr/>
          <a:lstStyle/>
          <a:p>
            <a:pPr>
              <a:lnSpc>
                <a:spcPct val="100000"/>
              </a:lnSpc>
            </a:pPr>
            <a:r>
              <a:rPr lang="en-US" sz="3000" dirty="0"/>
              <a:t>Italian criminologist Cesare Lombroso developed a theory of criminal anthropology in the late 19</a:t>
            </a:r>
            <a:r>
              <a:rPr lang="en-US" sz="3000" baseline="30000" dirty="0"/>
              <a:t>th</a:t>
            </a:r>
            <a:r>
              <a:rPr lang="en-US" sz="3000" dirty="0"/>
              <a:t> century</a:t>
            </a:r>
          </a:p>
          <a:p>
            <a:pPr>
              <a:lnSpc>
                <a:spcPct val="100000"/>
              </a:lnSpc>
            </a:pPr>
            <a:r>
              <a:rPr lang="en-US" sz="3000" dirty="0"/>
              <a:t>His theory postulated that criminality is inherited, and that born criminals can be identified through certain physical characteristics</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10</a:t>
            </a:fld>
            <a:endParaRPr lang="en-US"/>
          </a:p>
        </p:txBody>
      </p:sp>
    </p:spTree>
    <p:extLst>
      <p:ext uri="{BB962C8B-B14F-4D97-AF65-F5344CB8AC3E}">
        <p14:creationId xmlns:p14="http://schemas.microsoft.com/office/powerpoint/2010/main" val="2596791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Lombroso’s Theory</a:t>
            </a:r>
          </a:p>
        </p:txBody>
      </p:sp>
      <p:sp>
        <p:nvSpPr>
          <p:cNvPr id="3" name="Content Placeholder 2"/>
          <p:cNvSpPr>
            <a:spLocks noGrp="1"/>
          </p:cNvSpPr>
          <p:nvPr>
            <p:ph idx="1"/>
          </p:nvPr>
        </p:nvSpPr>
        <p:spPr>
          <a:xfrm>
            <a:off x="838200" y="1825624"/>
            <a:ext cx="4508241" cy="3464381"/>
          </a:xfrm>
        </p:spPr>
        <p:txBody>
          <a:bodyPr/>
          <a:lstStyle/>
          <a:p>
            <a:r>
              <a:rPr lang="en-US" dirty="0"/>
              <a:t>Criminals represent a primitive form of man and can be distinguished from </a:t>
            </a:r>
            <a:r>
              <a:rPr lang="en-US" dirty="0" err="1"/>
              <a:t>noncriminals</a:t>
            </a:r>
            <a:r>
              <a:rPr lang="en-US" dirty="0"/>
              <a:t> by certain physical features</a:t>
            </a:r>
          </a:p>
          <a:p>
            <a:pPr lvl="1"/>
            <a:r>
              <a:rPr lang="en-US" dirty="0"/>
              <a:t>A sloping forehead, unusually shaped ears, an asymmetric face, bumps on the skull</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11</a:t>
            </a:fld>
            <a:endParaRPr lang="en-US"/>
          </a:p>
        </p:txBody>
      </p:sp>
      <p:pic>
        <p:nvPicPr>
          <p:cNvPr id="6" name="Content Placeholder 9">
            <a:extLst>
              <a:ext uri="{FF2B5EF4-FFF2-40B4-BE49-F238E27FC236}">
                <a16:creationId xmlns:a16="http://schemas.microsoft.com/office/drawing/2014/main" id="{186E1F8D-DDA8-5944-BEC1-16A93AD7A1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8850" y="1690914"/>
            <a:ext cx="3429000" cy="3733800"/>
          </a:xfrm>
          <a:prstGeom prst="rect">
            <a:avLst/>
          </a:prstGeom>
        </p:spPr>
      </p:pic>
    </p:spTree>
    <p:extLst>
      <p:ext uri="{BB962C8B-B14F-4D97-AF65-F5344CB8AC3E}">
        <p14:creationId xmlns:p14="http://schemas.microsoft.com/office/powerpoint/2010/main" val="3114981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Lombroso Tested his Theory by Analyzing Skulls of Criminals</a:t>
            </a:r>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12</a:t>
            </a:fld>
            <a:endParaRPr lang="en-US"/>
          </a:p>
        </p:txBody>
      </p:sp>
      <p:pic>
        <p:nvPicPr>
          <p:cNvPr id="6" name="Content Placeholder 6" descr="Cesare-lombroso-skulls.jpg">
            <a:extLst>
              <a:ext uri="{FF2B5EF4-FFF2-40B4-BE49-F238E27FC236}">
                <a16:creationId xmlns:a16="http://schemas.microsoft.com/office/drawing/2014/main" id="{92D986AC-41AD-7042-87A1-F668E6A1CA7E}"/>
              </a:ext>
            </a:extLst>
          </p:cNvPr>
          <p:cNvPicPr>
            <a:picLocks noGrp="1" noChangeAspect="1"/>
          </p:cNvPicPr>
          <p:nvPr>
            <p:ph idx="1"/>
          </p:nvPr>
        </p:nvPicPr>
        <p:blipFill>
          <a:blip r:embed="rId2" cstate="print"/>
          <a:stretch>
            <a:fillRect/>
          </a:stretch>
        </p:blipFill>
        <p:spPr>
          <a:xfrm>
            <a:off x="838200" y="2164702"/>
            <a:ext cx="4142554" cy="3124200"/>
          </a:xfrm>
          <a:prstGeom prst="rect">
            <a:avLst/>
          </a:prstGeom>
        </p:spPr>
      </p:pic>
      <p:pic>
        <p:nvPicPr>
          <p:cNvPr id="7" name="Content Placeholder 12" descr="image005.jpg">
            <a:extLst>
              <a:ext uri="{FF2B5EF4-FFF2-40B4-BE49-F238E27FC236}">
                <a16:creationId xmlns:a16="http://schemas.microsoft.com/office/drawing/2014/main" id="{2761AC4E-9572-B440-B504-92EF8BDD7504}"/>
              </a:ext>
            </a:extLst>
          </p:cNvPr>
          <p:cNvPicPr>
            <a:picLocks noChangeAspect="1"/>
          </p:cNvPicPr>
          <p:nvPr/>
        </p:nvPicPr>
        <p:blipFill>
          <a:blip r:embed="rId3" cstate="print"/>
          <a:stretch>
            <a:fillRect/>
          </a:stretch>
        </p:blipFill>
        <p:spPr bwMode="auto">
          <a:xfrm>
            <a:off x="5709238" y="2624657"/>
            <a:ext cx="4040188" cy="2664245"/>
          </a:xfrm>
          <a:prstGeom prst="rect">
            <a:avLst/>
          </a:prstGeom>
          <a:noFill/>
          <a:ln w="9525">
            <a:noFill/>
            <a:miter lim="800000"/>
            <a:headEnd/>
            <a:tailEnd/>
          </a:ln>
        </p:spPr>
      </p:pic>
      <p:sp>
        <p:nvSpPr>
          <p:cNvPr id="8" name="Rectangle 7"/>
          <p:cNvSpPr/>
          <p:nvPr/>
        </p:nvSpPr>
        <p:spPr>
          <a:xfrm>
            <a:off x="5314052" y="2039882"/>
            <a:ext cx="5036956" cy="584775"/>
          </a:xfrm>
          <a:prstGeom prst="rect">
            <a:avLst/>
          </a:prstGeom>
        </p:spPr>
        <p:txBody>
          <a:bodyPr wrap="none">
            <a:spAutoFit/>
          </a:bodyPr>
          <a:lstStyle/>
          <a:p>
            <a:r>
              <a:rPr lang="en-US" sz="3200" dirty="0"/>
              <a:t>“Skulls of Italian Criminals”</a:t>
            </a:r>
          </a:p>
        </p:txBody>
      </p:sp>
    </p:spTree>
    <p:extLst>
      <p:ext uri="{BB962C8B-B14F-4D97-AF65-F5344CB8AC3E}">
        <p14:creationId xmlns:p14="http://schemas.microsoft.com/office/powerpoint/2010/main" val="655367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Falsifying Lombroso’s Theory</a:t>
            </a:r>
          </a:p>
        </p:txBody>
      </p:sp>
      <p:sp>
        <p:nvSpPr>
          <p:cNvPr id="3" name="Content Placeholder 2"/>
          <p:cNvSpPr>
            <a:spLocks noGrp="1"/>
          </p:cNvSpPr>
          <p:nvPr>
            <p:ph idx="1"/>
          </p:nvPr>
        </p:nvSpPr>
        <p:spPr>
          <a:xfrm>
            <a:off x="838200" y="1825624"/>
            <a:ext cx="6141098" cy="3464381"/>
          </a:xfrm>
        </p:spPr>
        <p:txBody>
          <a:bodyPr>
            <a:normAutofit fontScale="92500"/>
          </a:bodyPr>
          <a:lstStyle/>
          <a:p>
            <a:pPr>
              <a:lnSpc>
                <a:spcPct val="100000"/>
              </a:lnSpc>
            </a:pPr>
            <a:r>
              <a:rPr lang="en-US" sz="2400" dirty="0"/>
              <a:t>In his 1913 book, </a:t>
            </a:r>
            <a:r>
              <a:rPr lang="en-US" sz="2400" i="1" dirty="0"/>
              <a:t>The English Convict: A Statistical Study</a:t>
            </a:r>
            <a:r>
              <a:rPr lang="en-US" sz="2400" dirty="0"/>
              <a:t>, Charles Goring compared the physical characteristics of criminals and non-criminals and found no difference.</a:t>
            </a:r>
          </a:p>
          <a:p>
            <a:pPr lvl="1">
              <a:lnSpc>
                <a:spcPct val="100000"/>
              </a:lnSpc>
            </a:pPr>
            <a:r>
              <a:rPr lang="en-US" dirty="0"/>
              <a:t>He concluded that “There is no such thing as an anthropological criminal type.”</a:t>
            </a:r>
          </a:p>
          <a:p>
            <a:pPr lvl="1">
              <a:lnSpc>
                <a:spcPct val="100000"/>
              </a:lnSpc>
            </a:pPr>
            <a:r>
              <a:rPr lang="en-US" dirty="0"/>
              <a:t>First major study to falsify Lombroso’s theory.</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13</a:t>
            </a:fld>
            <a:endParaRPr lang="en-US"/>
          </a:p>
        </p:txBody>
      </p:sp>
      <p:pic>
        <p:nvPicPr>
          <p:cNvPr id="6" name="Picture 2" descr="http://covers.openlibrary.org/b/id/5643884-M.jpg">
            <a:extLst>
              <a:ext uri="{FF2B5EF4-FFF2-40B4-BE49-F238E27FC236}">
                <a16:creationId xmlns:a16="http://schemas.microsoft.com/office/drawing/2014/main" id="{888A8CF9-72C9-764A-970F-F09B327EF0D4}"/>
              </a:ext>
            </a:extLst>
          </p:cNvPr>
          <p:cNvPicPr>
            <a:picLocks noChangeAspect="1" noChangeArrowheads="1"/>
          </p:cNvPicPr>
          <p:nvPr/>
        </p:nvPicPr>
        <p:blipFill>
          <a:blip r:embed="rId2" cstate="print"/>
          <a:srcRect/>
          <a:stretch>
            <a:fillRect/>
          </a:stretch>
        </p:blipFill>
        <p:spPr bwMode="auto">
          <a:xfrm>
            <a:off x="7382523" y="1825624"/>
            <a:ext cx="2438400" cy="3445553"/>
          </a:xfrm>
          <a:prstGeom prst="rect">
            <a:avLst/>
          </a:prstGeom>
          <a:noFill/>
        </p:spPr>
      </p:pic>
    </p:spTree>
    <p:extLst>
      <p:ext uri="{BB962C8B-B14F-4D97-AF65-F5344CB8AC3E}">
        <p14:creationId xmlns:p14="http://schemas.microsoft.com/office/powerpoint/2010/main" val="1876880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Policies and Theory</a:t>
            </a:r>
          </a:p>
        </p:txBody>
      </p:sp>
      <p:sp>
        <p:nvSpPr>
          <p:cNvPr id="3" name="Content Placeholder 2"/>
          <p:cNvSpPr>
            <a:spLocks noGrp="1"/>
          </p:cNvSpPr>
          <p:nvPr>
            <p:ph idx="1"/>
          </p:nvPr>
        </p:nvSpPr>
        <p:spPr/>
        <p:txBody>
          <a:bodyPr/>
          <a:lstStyle/>
          <a:p>
            <a:r>
              <a:rPr lang="en-US" dirty="0"/>
              <a:t>Behind most policies are implicit theories.  We can test those theories to see if they are valid.</a:t>
            </a:r>
          </a:p>
          <a:p>
            <a:pPr lvl="1"/>
            <a:r>
              <a:rPr lang="en-US" dirty="0"/>
              <a:t>For example, suppose a politician wants to enact a new policy to reduce crime by adopting lengthier prison sentences. Underlying this policy is an implicit theory that increasing the severity of punishment will reduce crime.</a:t>
            </a:r>
          </a:p>
          <a:p>
            <a:pPr lvl="1"/>
            <a:r>
              <a:rPr lang="en-US" dirty="0"/>
              <a:t>These implicit theories can be tested to help us determine whether we are adopting effective policies.</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14</a:t>
            </a:fld>
            <a:endParaRPr lang="en-US"/>
          </a:p>
        </p:txBody>
      </p:sp>
    </p:spTree>
    <p:extLst>
      <p:ext uri="{BB962C8B-B14F-4D97-AF65-F5344CB8AC3E}">
        <p14:creationId xmlns:p14="http://schemas.microsoft.com/office/powerpoint/2010/main" val="19674293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Social Science?</a:t>
            </a:r>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0712339F-D36A-467D-930B-87EB2236BD89}"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15</a:t>
            </a:fld>
            <a:endParaRPr lang="en-US"/>
          </a:p>
        </p:txBody>
      </p:sp>
    </p:spTree>
    <p:extLst>
      <p:ext uri="{BB962C8B-B14F-4D97-AF65-F5344CB8AC3E}">
        <p14:creationId xmlns:p14="http://schemas.microsoft.com/office/powerpoint/2010/main" val="3242044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Science</a:t>
            </a:r>
          </a:p>
        </p:txBody>
      </p:sp>
      <p:sp>
        <p:nvSpPr>
          <p:cNvPr id="3" name="Content Placeholder 2"/>
          <p:cNvSpPr>
            <a:spLocks noGrp="1"/>
          </p:cNvSpPr>
          <p:nvPr>
            <p:ph idx="1"/>
          </p:nvPr>
        </p:nvSpPr>
        <p:spPr/>
        <p:txBody>
          <a:bodyPr/>
          <a:lstStyle/>
          <a:p>
            <a:r>
              <a:rPr lang="en-US" dirty="0"/>
              <a:t>Social science is the application of the scientific method to the study of social life.</a:t>
            </a:r>
          </a:p>
          <a:p>
            <a:pPr lvl="1"/>
            <a:r>
              <a:rPr lang="en-US" dirty="0"/>
              <a:t>Social sciences include sociology, psychology, anthropology, political science, criminology, and others.</a:t>
            </a:r>
          </a:p>
          <a:p>
            <a:r>
              <a:rPr lang="en-US" dirty="0"/>
              <a:t>Each social science involves the development and testing of theory to understand the social world better.</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16</a:t>
            </a:fld>
            <a:endParaRPr lang="en-US"/>
          </a:p>
        </p:txBody>
      </p:sp>
    </p:spTree>
    <p:extLst>
      <p:ext uri="{BB962C8B-B14F-4D97-AF65-F5344CB8AC3E}">
        <p14:creationId xmlns:p14="http://schemas.microsoft.com/office/powerpoint/2010/main" val="9855815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Science Research Methods</a:t>
            </a:r>
          </a:p>
        </p:txBody>
      </p:sp>
      <p:sp>
        <p:nvSpPr>
          <p:cNvPr id="3" name="Content Placeholder 2"/>
          <p:cNvSpPr>
            <a:spLocks noGrp="1"/>
          </p:cNvSpPr>
          <p:nvPr>
            <p:ph idx="1"/>
          </p:nvPr>
        </p:nvSpPr>
        <p:spPr/>
        <p:txBody>
          <a:bodyPr/>
          <a:lstStyle/>
          <a:p>
            <a:r>
              <a:rPr lang="en-US" dirty="0"/>
              <a:t>Quantitative and qualitative methods</a:t>
            </a:r>
          </a:p>
          <a:p>
            <a:r>
              <a:rPr lang="en-US" dirty="0"/>
              <a:t>Prospective and retrospective approaches</a:t>
            </a:r>
          </a:p>
          <a:p>
            <a:r>
              <a:rPr lang="en-US" dirty="0"/>
              <a:t>Correlational and causal approaches</a:t>
            </a:r>
          </a:p>
          <a:p>
            <a:r>
              <a:rPr lang="en-US" dirty="0"/>
              <a:t>Cross-sectional and longitudinal approaches</a:t>
            </a:r>
          </a:p>
          <a:p>
            <a:r>
              <a:rPr lang="en-US" dirty="0"/>
              <a:t>Triangulation</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17</a:t>
            </a:fld>
            <a:endParaRPr lang="en-US"/>
          </a:p>
        </p:txBody>
      </p:sp>
    </p:spTree>
    <p:extLst>
      <p:ext uri="{BB962C8B-B14F-4D97-AF65-F5344CB8AC3E}">
        <p14:creationId xmlns:p14="http://schemas.microsoft.com/office/powerpoint/2010/main" val="947054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Quantitative v. Qualitative Research</a:t>
            </a:r>
          </a:p>
        </p:txBody>
      </p:sp>
      <p:sp>
        <p:nvSpPr>
          <p:cNvPr id="3" name="Content Placeholder 2"/>
          <p:cNvSpPr>
            <a:spLocks noGrp="1"/>
          </p:cNvSpPr>
          <p:nvPr>
            <p:ph idx="1"/>
          </p:nvPr>
        </p:nvSpPr>
        <p:spPr>
          <a:xfrm>
            <a:off x="838200" y="1825624"/>
            <a:ext cx="4601547" cy="3464381"/>
          </a:xfrm>
        </p:spPr>
        <p:txBody>
          <a:bodyPr/>
          <a:lstStyle/>
          <a:p>
            <a:r>
              <a:rPr lang="en-US" sz="2400" dirty="0"/>
              <a:t>Quantitative methods rely on numerical data to understand social phenomena, like crime</a:t>
            </a:r>
          </a:p>
          <a:p>
            <a:pPr lvl="1"/>
            <a:r>
              <a:rPr lang="en-US" dirty="0"/>
              <a:t>The most common approach is statistical analysis of numerical data</a:t>
            </a:r>
          </a:p>
          <a:p>
            <a:pPr lvl="1"/>
            <a:r>
              <a:rPr lang="en-US" dirty="0"/>
              <a:t> But also social network analysis, spatial analysis, and simulation modeling</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18</a:t>
            </a:fld>
            <a:endParaRPr lang="en-US"/>
          </a:p>
        </p:txBody>
      </p:sp>
      <p:sp>
        <p:nvSpPr>
          <p:cNvPr id="6" name="Content Placeholder 2"/>
          <p:cNvSpPr txBox="1">
            <a:spLocks/>
          </p:cNvSpPr>
          <p:nvPr/>
        </p:nvSpPr>
        <p:spPr>
          <a:xfrm>
            <a:off x="6038850" y="1825624"/>
            <a:ext cx="4601547" cy="346438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Qualitative methods rely on non-numerical data to understand social phenomena</a:t>
            </a:r>
          </a:p>
          <a:p>
            <a:pPr lvl="1"/>
            <a:r>
              <a:rPr lang="en-US" dirty="0"/>
              <a:t>The most common approach is analysis of textual data from interviews, observations, or from communications media (songs, books, movies, speeches, newspapers) </a:t>
            </a:r>
          </a:p>
          <a:p>
            <a:endParaRPr lang="en-US" dirty="0"/>
          </a:p>
        </p:txBody>
      </p:sp>
    </p:spTree>
    <p:extLst>
      <p:ext uri="{BB962C8B-B14F-4D97-AF65-F5344CB8AC3E}">
        <p14:creationId xmlns:p14="http://schemas.microsoft.com/office/powerpoint/2010/main" val="2213698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Prospective v. Retrospective Research</a:t>
            </a:r>
          </a:p>
        </p:txBody>
      </p:sp>
      <p:sp>
        <p:nvSpPr>
          <p:cNvPr id="3" name="Content Placeholder 2"/>
          <p:cNvSpPr>
            <a:spLocks noGrp="1"/>
          </p:cNvSpPr>
          <p:nvPr>
            <p:ph idx="1"/>
          </p:nvPr>
        </p:nvSpPr>
        <p:spPr>
          <a:xfrm>
            <a:off x="838200" y="1825624"/>
            <a:ext cx="4601547" cy="3464381"/>
          </a:xfrm>
        </p:spPr>
        <p:txBody>
          <a:bodyPr>
            <a:normAutofit fontScale="92500"/>
          </a:bodyPr>
          <a:lstStyle/>
          <a:p>
            <a:r>
              <a:rPr lang="en-US" dirty="0"/>
              <a:t>Prospective research involves studying a  phenomenon before it occurs.</a:t>
            </a:r>
          </a:p>
          <a:p>
            <a:pPr lvl="1"/>
            <a:r>
              <a:rPr lang="en-US" dirty="0"/>
              <a:t>For instance, if we are interested in learning how children begin to exhibit delinquent behavior, we can select a birth cohort of infants and study them as they age.</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19</a:t>
            </a:fld>
            <a:endParaRPr lang="en-US"/>
          </a:p>
        </p:txBody>
      </p:sp>
      <p:sp>
        <p:nvSpPr>
          <p:cNvPr id="6" name="Content Placeholder 2"/>
          <p:cNvSpPr txBox="1">
            <a:spLocks/>
          </p:cNvSpPr>
          <p:nvPr/>
        </p:nvSpPr>
        <p:spPr>
          <a:xfrm>
            <a:off x="6038850" y="1825624"/>
            <a:ext cx="4601547" cy="34643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Retrospective research involves studying a phenomenon once it has already occurred.</a:t>
            </a:r>
          </a:p>
          <a:p>
            <a:pPr lvl="1"/>
            <a:r>
              <a:rPr lang="en-US" sz="2200" dirty="0"/>
              <a:t>For instance, if we are interested in learning how a neighborhood became a crime hot spot, we can examine historical data about the neighborhood.</a:t>
            </a:r>
          </a:p>
          <a:p>
            <a:endParaRPr lang="en-US" dirty="0"/>
          </a:p>
        </p:txBody>
      </p:sp>
    </p:spTree>
    <p:extLst>
      <p:ext uri="{BB962C8B-B14F-4D97-AF65-F5344CB8AC3E}">
        <p14:creationId xmlns:p14="http://schemas.microsoft.com/office/powerpoint/2010/main" val="540371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Three Topics</a:t>
            </a:r>
          </a:p>
        </p:txBody>
      </p:sp>
      <p:sp>
        <p:nvSpPr>
          <p:cNvPr id="3" name="Content Placeholder 2"/>
          <p:cNvSpPr>
            <a:spLocks noGrp="1"/>
          </p:cNvSpPr>
          <p:nvPr>
            <p:ph idx="1"/>
          </p:nvPr>
        </p:nvSpPr>
        <p:spPr/>
        <p:txBody>
          <a:bodyPr/>
          <a:lstStyle/>
          <a:p>
            <a:r>
              <a:rPr lang="en-US" sz="3200" kern="0" dirty="0"/>
              <a:t>What is scientific theory? </a:t>
            </a:r>
          </a:p>
          <a:p>
            <a:r>
              <a:rPr lang="en-US" sz="3200" kern="0" dirty="0"/>
              <a:t>What is social science?</a:t>
            </a:r>
          </a:p>
          <a:p>
            <a:r>
              <a:rPr lang="en-US" sz="3200" kern="0" dirty="0"/>
              <a:t>Strategic crime control</a:t>
            </a:r>
          </a:p>
          <a:p>
            <a:pPr marL="0" indent="0">
              <a:buNone/>
            </a:pPr>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2</a:t>
            </a:fld>
            <a:endParaRPr lang="en-US"/>
          </a:p>
        </p:txBody>
      </p:sp>
      <p:pic>
        <p:nvPicPr>
          <p:cNvPr id="6" name="Content Placeholder 6" descr="Sociology.gif">
            <a:extLst>
              <a:ext uri="{FF2B5EF4-FFF2-40B4-BE49-F238E27FC236}">
                <a16:creationId xmlns:a16="http://schemas.microsoft.com/office/drawing/2014/main" id="{A8212D9A-D88B-D442-B4CC-0A31A6C8D43C}"/>
              </a:ext>
            </a:extLst>
          </p:cNvPr>
          <p:cNvPicPr>
            <a:picLocks noChangeAspect="1"/>
          </p:cNvPicPr>
          <p:nvPr/>
        </p:nvPicPr>
        <p:blipFill>
          <a:blip r:embed="rId2" cstate="print"/>
          <a:stretch>
            <a:fillRect/>
          </a:stretch>
        </p:blipFill>
        <p:spPr>
          <a:xfrm>
            <a:off x="6198638" y="1825624"/>
            <a:ext cx="3200400" cy="2578100"/>
          </a:xfrm>
          <a:prstGeom prst="rect">
            <a:avLst/>
          </a:prstGeom>
        </p:spPr>
      </p:pic>
    </p:spTree>
    <p:extLst>
      <p:ext uri="{BB962C8B-B14F-4D97-AF65-F5344CB8AC3E}">
        <p14:creationId xmlns:p14="http://schemas.microsoft.com/office/powerpoint/2010/main" val="4270255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Correlational v. Causal Research</a:t>
            </a:r>
          </a:p>
        </p:txBody>
      </p:sp>
      <p:sp>
        <p:nvSpPr>
          <p:cNvPr id="3" name="Content Placeholder 2"/>
          <p:cNvSpPr>
            <a:spLocks noGrp="1"/>
          </p:cNvSpPr>
          <p:nvPr>
            <p:ph idx="1"/>
          </p:nvPr>
        </p:nvSpPr>
        <p:spPr>
          <a:xfrm>
            <a:off x="838200" y="1825624"/>
            <a:ext cx="4601547" cy="3464381"/>
          </a:xfrm>
        </p:spPr>
        <p:txBody>
          <a:bodyPr>
            <a:normAutofit/>
          </a:bodyPr>
          <a:lstStyle/>
          <a:p>
            <a:r>
              <a:rPr lang="en-US" dirty="0"/>
              <a:t>Correlational research can establish that two or more phenomena have a statistical relationship, but not that one phenomena causes the other  </a:t>
            </a:r>
          </a:p>
          <a:p>
            <a:pPr lvl="1"/>
            <a:r>
              <a:rPr lang="en-US" dirty="0"/>
              <a:t>Establishing correlation is much easier than establishing causation.</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20</a:t>
            </a:fld>
            <a:endParaRPr lang="en-US"/>
          </a:p>
        </p:txBody>
      </p:sp>
      <p:sp>
        <p:nvSpPr>
          <p:cNvPr id="6" name="Content Placeholder 2"/>
          <p:cNvSpPr txBox="1">
            <a:spLocks/>
          </p:cNvSpPr>
          <p:nvPr/>
        </p:nvSpPr>
        <p:spPr>
          <a:xfrm>
            <a:off x="6038850" y="1825624"/>
            <a:ext cx="4601547" cy="34643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Causal studies are designed to establish causation between two or more phenomena. </a:t>
            </a:r>
          </a:p>
          <a:p>
            <a:pPr lvl="1"/>
            <a:r>
              <a:rPr lang="en-US" dirty="0"/>
              <a:t>Problem: many studies that infer causation rely on research designs that do not support such inferences.</a:t>
            </a:r>
          </a:p>
          <a:p>
            <a:endParaRPr lang="en-US" dirty="0"/>
          </a:p>
        </p:txBody>
      </p:sp>
    </p:spTree>
    <p:extLst>
      <p:ext uri="{BB962C8B-B14F-4D97-AF65-F5344CB8AC3E}">
        <p14:creationId xmlns:p14="http://schemas.microsoft.com/office/powerpoint/2010/main" val="979892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Cross-Sectional v. Longitudinal Research</a:t>
            </a:r>
          </a:p>
        </p:txBody>
      </p:sp>
      <p:sp>
        <p:nvSpPr>
          <p:cNvPr id="3" name="Content Placeholder 2"/>
          <p:cNvSpPr>
            <a:spLocks noGrp="1"/>
          </p:cNvSpPr>
          <p:nvPr>
            <p:ph idx="1"/>
          </p:nvPr>
        </p:nvSpPr>
        <p:spPr>
          <a:xfrm>
            <a:off x="838200" y="1825624"/>
            <a:ext cx="4601547" cy="3464381"/>
          </a:xfrm>
        </p:spPr>
        <p:txBody>
          <a:bodyPr>
            <a:normAutofit fontScale="92500" lnSpcReduction="10000"/>
          </a:bodyPr>
          <a:lstStyle/>
          <a:p>
            <a:r>
              <a:rPr lang="en-US" dirty="0"/>
              <a:t>Cross-sectional research is based on a “snapshot” in time</a:t>
            </a:r>
          </a:p>
          <a:p>
            <a:pPr lvl="1"/>
            <a:r>
              <a:rPr lang="en-US" dirty="0"/>
              <a:t> Data are collected at one point in time, and can only describe the phenomena of interest at that one point in time. </a:t>
            </a:r>
          </a:p>
          <a:p>
            <a:pPr lvl="1"/>
            <a:r>
              <a:rPr lang="en-US" dirty="0"/>
              <a:t>Problem: very difficult to establish causation with cross-sectional data.</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21</a:t>
            </a:fld>
            <a:endParaRPr lang="en-US"/>
          </a:p>
        </p:txBody>
      </p:sp>
      <p:sp>
        <p:nvSpPr>
          <p:cNvPr id="6" name="Content Placeholder 2"/>
          <p:cNvSpPr txBox="1">
            <a:spLocks/>
          </p:cNvSpPr>
          <p:nvPr/>
        </p:nvSpPr>
        <p:spPr>
          <a:xfrm>
            <a:off x="6038850" y="1825624"/>
            <a:ext cx="4601547" cy="3464381"/>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Longitudinal research is based on data gathered over time </a:t>
            </a:r>
          </a:p>
          <a:p>
            <a:pPr lvl="1"/>
            <a:r>
              <a:rPr lang="en-US" dirty="0"/>
              <a:t>Time is an explicit component of longitudinal designs, thus allowing for stronger inferences about change over time.</a:t>
            </a:r>
          </a:p>
          <a:p>
            <a:pPr lvl="1"/>
            <a:r>
              <a:rPr lang="en-US" dirty="0"/>
              <a:t>Longitudinal research is necessary to establish causation</a:t>
            </a:r>
            <a:r>
              <a:rPr lang="en-US" dirty="0" smtClean="0"/>
              <a:t>.</a:t>
            </a:r>
            <a:endParaRPr lang="en-US" dirty="0"/>
          </a:p>
        </p:txBody>
      </p:sp>
    </p:spTree>
    <p:extLst>
      <p:ext uri="{BB962C8B-B14F-4D97-AF65-F5344CB8AC3E}">
        <p14:creationId xmlns:p14="http://schemas.microsoft.com/office/powerpoint/2010/main" val="32394853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Triangulation</a:t>
            </a:r>
          </a:p>
        </p:txBody>
      </p:sp>
      <p:sp>
        <p:nvSpPr>
          <p:cNvPr id="3" name="Content Placeholder 2"/>
          <p:cNvSpPr>
            <a:spLocks noGrp="1"/>
          </p:cNvSpPr>
          <p:nvPr>
            <p:ph idx="1"/>
          </p:nvPr>
        </p:nvSpPr>
        <p:spPr/>
        <p:txBody>
          <a:bodyPr/>
          <a:lstStyle/>
          <a:p>
            <a:r>
              <a:rPr lang="en-US" dirty="0"/>
              <a:t>Using multiple research methods to study the same phenomenon</a:t>
            </a:r>
          </a:p>
          <a:p>
            <a:pPr lvl="1"/>
            <a:r>
              <a:rPr lang="en-US" dirty="0"/>
              <a:t>Relationship between gang membership and juvenile delinquency using</a:t>
            </a:r>
          </a:p>
          <a:p>
            <a:pPr lvl="2"/>
            <a:r>
              <a:rPr lang="en-US" dirty="0"/>
              <a:t>Quantitative self-report data on gang membership and participation in various types of delinquency at one point in time</a:t>
            </a:r>
          </a:p>
          <a:p>
            <a:pPr lvl="2"/>
            <a:r>
              <a:rPr lang="en-US" dirty="0"/>
              <a:t>Qualitative data from interviews with gang members</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22</a:t>
            </a:fld>
            <a:endParaRPr lang="en-US"/>
          </a:p>
        </p:txBody>
      </p:sp>
    </p:spTree>
    <p:extLst>
      <p:ext uri="{BB962C8B-B14F-4D97-AF65-F5344CB8AC3E}">
        <p14:creationId xmlns:p14="http://schemas.microsoft.com/office/powerpoint/2010/main" val="608860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Social Science Important?</a:t>
            </a:r>
          </a:p>
        </p:txBody>
      </p:sp>
      <p:sp>
        <p:nvSpPr>
          <p:cNvPr id="3" name="Content Placeholder 2"/>
          <p:cNvSpPr>
            <a:spLocks noGrp="1"/>
          </p:cNvSpPr>
          <p:nvPr>
            <p:ph idx="1"/>
          </p:nvPr>
        </p:nvSpPr>
        <p:spPr/>
        <p:txBody>
          <a:bodyPr/>
          <a:lstStyle/>
          <a:p>
            <a:r>
              <a:rPr lang="en-US" dirty="0"/>
              <a:t>Provides us with a rigorous toolbox of methods for testing our assumptions about crime and its causes.</a:t>
            </a:r>
          </a:p>
          <a:p>
            <a:r>
              <a:rPr lang="en-US" dirty="0"/>
              <a:t>Enables us to evaluate the effectiveness of the interventions we put in place to prevent or control crime.</a:t>
            </a:r>
          </a:p>
          <a:p>
            <a:r>
              <a:rPr lang="en-US" dirty="0"/>
              <a:t>Helps us accumulate a body of research evidence about how to reduce </a:t>
            </a:r>
            <a:r>
              <a:rPr lang="en-US" dirty="0" smtClean="0"/>
              <a:t>crime</a:t>
            </a:r>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23</a:t>
            </a:fld>
            <a:endParaRPr lang="en-US"/>
          </a:p>
        </p:txBody>
      </p:sp>
    </p:spTree>
    <p:extLst>
      <p:ext uri="{BB962C8B-B14F-4D97-AF65-F5344CB8AC3E}">
        <p14:creationId xmlns:p14="http://schemas.microsoft.com/office/powerpoint/2010/main" val="3814275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Crime Control</a:t>
            </a:r>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0712339F-D36A-467D-930B-87EB2236BD89}"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24</a:t>
            </a:fld>
            <a:endParaRPr lang="en-US"/>
          </a:p>
        </p:txBody>
      </p:sp>
    </p:spTree>
    <p:extLst>
      <p:ext uri="{BB962C8B-B14F-4D97-AF65-F5344CB8AC3E}">
        <p14:creationId xmlns:p14="http://schemas.microsoft.com/office/powerpoint/2010/main" val="4135836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Strategic Crime Control?</a:t>
            </a:r>
          </a:p>
        </p:txBody>
      </p:sp>
      <p:sp>
        <p:nvSpPr>
          <p:cNvPr id="3" name="Content Placeholder 2"/>
          <p:cNvSpPr>
            <a:spLocks noGrp="1"/>
          </p:cNvSpPr>
          <p:nvPr>
            <p:ph idx="1"/>
          </p:nvPr>
        </p:nvSpPr>
        <p:spPr/>
        <p:txBody>
          <a:bodyPr>
            <a:normAutofit/>
          </a:bodyPr>
          <a:lstStyle/>
          <a:p>
            <a:r>
              <a:rPr lang="en-US" sz="3200" dirty="0"/>
              <a:t>Represents the application of scientific theory, data analysis, and research evidence to the selection of strategies intended to prevent and control crime</a:t>
            </a:r>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25</a:t>
            </a:fld>
            <a:endParaRPr lang="en-US"/>
          </a:p>
        </p:txBody>
      </p:sp>
    </p:spTree>
    <p:extLst>
      <p:ext uri="{BB962C8B-B14F-4D97-AF65-F5344CB8AC3E}">
        <p14:creationId xmlns:p14="http://schemas.microsoft.com/office/powerpoint/2010/main" val="1413457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Crime Control</a:t>
            </a:r>
          </a:p>
        </p:txBody>
      </p:sp>
      <p:sp>
        <p:nvSpPr>
          <p:cNvPr id="3" name="Content Placeholder 2"/>
          <p:cNvSpPr>
            <a:spLocks noGrp="1"/>
          </p:cNvSpPr>
          <p:nvPr>
            <p:ph idx="1"/>
          </p:nvPr>
        </p:nvSpPr>
        <p:spPr/>
        <p:txBody>
          <a:bodyPr/>
          <a:lstStyle/>
          <a:p>
            <a:r>
              <a:rPr lang="en-US" sz="3200" dirty="0"/>
              <a:t>Analysis of strategies implemented by individuals, communities, businesses, non-government organizations and all levels of government to target the various social and environmental factors that increase the risk of crime, disorder and victimization</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26</a:t>
            </a:fld>
            <a:endParaRPr lang="en-US"/>
          </a:p>
        </p:txBody>
      </p:sp>
    </p:spTree>
    <p:extLst>
      <p:ext uri="{BB962C8B-B14F-4D97-AF65-F5344CB8AC3E}">
        <p14:creationId xmlns:p14="http://schemas.microsoft.com/office/powerpoint/2010/main" val="1089654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Crime Control</a:t>
            </a:r>
          </a:p>
        </p:txBody>
      </p:sp>
      <p:sp>
        <p:nvSpPr>
          <p:cNvPr id="3" name="Content Placeholder 2"/>
          <p:cNvSpPr>
            <a:spLocks noGrp="1"/>
          </p:cNvSpPr>
          <p:nvPr>
            <p:ph idx="1"/>
          </p:nvPr>
        </p:nvSpPr>
        <p:spPr/>
        <p:txBody>
          <a:bodyPr/>
          <a:lstStyle/>
          <a:p>
            <a:r>
              <a:rPr lang="en-US" sz="3200" dirty="0"/>
              <a:t>Relies on empirical evidence from criminology and crime science about how best to prevent and reduce crime</a:t>
            </a:r>
          </a:p>
          <a:p>
            <a:r>
              <a:rPr lang="en-US" sz="3200" dirty="0"/>
              <a:t>Goal—identify “what works” in preventing or reducing crime and recidivism</a:t>
            </a:r>
          </a:p>
          <a:p>
            <a:pPr lvl="1"/>
            <a:r>
              <a:rPr lang="en-US" sz="2800" dirty="0"/>
              <a:t>Thus, evidence-based correctional programming, evidence-based policing, evidence-based crime prevention</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27</a:t>
            </a:fld>
            <a:endParaRPr lang="en-US"/>
          </a:p>
        </p:txBody>
      </p:sp>
    </p:spTree>
    <p:extLst>
      <p:ext uri="{BB962C8B-B14F-4D97-AF65-F5344CB8AC3E}">
        <p14:creationId xmlns:p14="http://schemas.microsoft.com/office/powerpoint/2010/main" val="4117151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9151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Scientific Theory?</a:t>
            </a:r>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fld id="{0712339F-D36A-467D-930B-87EB2236BD89}"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3</a:t>
            </a:fld>
            <a:endParaRPr lang="en-US"/>
          </a:p>
        </p:txBody>
      </p:sp>
    </p:spTree>
    <p:extLst>
      <p:ext uri="{BB962C8B-B14F-4D97-AF65-F5344CB8AC3E}">
        <p14:creationId xmlns:p14="http://schemas.microsoft.com/office/powerpoint/2010/main" val="4234213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of a “Theory”</a:t>
            </a:r>
          </a:p>
        </p:txBody>
      </p:sp>
      <p:sp>
        <p:nvSpPr>
          <p:cNvPr id="3" name="Content Placeholder 2"/>
          <p:cNvSpPr>
            <a:spLocks noGrp="1"/>
          </p:cNvSpPr>
          <p:nvPr>
            <p:ph idx="1"/>
          </p:nvPr>
        </p:nvSpPr>
        <p:spPr/>
        <p:txBody>
          <a:bodyPr/>
          <a:lstStyle/>
          <a:p>
            <a:pPr>
              <a:lnSpc>
                <a:spcPct val="100000"/>
              </a:lnSpc>
            </a:pPr>
            <a:r>
              <a:rPr lang="en-US" sz="3200" dirty="0"/>
              <a:t>“a plausible or scientifically acceptable general principle or body of principles offered to explain phenomena…”</a:t>
            </a:r>
          </a:p>
          <a:p>
            <a:pPr algn="r">
              <a:lnSpc>
                <a:spcPct val="100000"/>
              </a:lnSpc>
              <a:buNone/>
            </a:pPr>
            <a:r>
              <a:rPr lang="en-US" sz="1800" i="1" dirty="0"/>
              <a:t>Source: www.merriam-webster.com/dictionary</a:t>
            </a:r>
          </a:p>
          <a:p>
            <a:pPr>
              <a:lnSpc>
                <a:spcPct val="100000"/>
              </a:lnSpc>
            </a:pPr>
            <a:r>
              <a:rPr lang="en-US" sz="3200" dirty="0"/>
              <a:t>Example: According to social disorganization theory, </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4</a:t>
            </a:fld>
            <a:endParaRPr lang="en-US"/>
          </a:p>
        </p:txBody>
      </p:sp>
    </p:spTree>
    <p:extLst>
      <p:ext uri="{BB962C8B-B14F-4D97-AF65-F5344CB8AC3E}">
        <p14:creationId xmlns:p14="http://schemas.microsoft.com/office/powerpoint/2010/main" val="9172639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Makes a Theory “Scientific”?</a:t>
            </a:r>
          </a:p>
        </p:txBody>
      </p:sp>
      <p:sp>
        <p:nvSpPr>
          <p:cNvPr id="3" name="Content Placeholder 2"/>
          <p:cNvSpPr>
            <a:spLocks noGrp="1"/>
          </p:cNvSpPr>
          <p:nvPr>
            <p:ph idx="1"/>
          </p:nvPr>
        </p:nvSpPr>
        <p:spPr/>
        <p:txBody>
          <a:bodyPr/>
          <a:lstStyle/>
          <a:p>
            <a:r>
              <a:rPr lang="en-US" sz="3200" dirty="0"/>
              <a:t>Two primary ingredients</a:t>
            </a:r>
          </a:p>
          <a:p>
            <a:pPr lvl="1"/>
            <a:r>
              <a:rPr lang="en-US" sz="2800" dirty="0"/>
              <a:t>Provides an </a:t>
            </a:r>
            <a:r>
              <a:rPr lang="en-US" sz="2800" i="1" dirty="0"/>
              <a:t>explanation</a:t>
            </a:r>
            <a:r>
              <a:rPr lang="en-US" sz="2800" dirty="0"/>
              <a:t> for some phenomenon observed pattern or set of facts</a:t>
            </a:r>
          </a:p>
          <a:p>
            <a:pPr lvl="1"/>
            <a:r>
              <a:rPr lang="en-US" sz="2800" dirty="0"/>
              <a:t>It is </a:t>
            </a:r>
            <a:r>
              <a:rPr lang="en-US" sz="2800" i="1" dirty="0"/>
              <a:t>testable</a:t>
            </a:r>
            <a:r>
              <a:rPr lang="en-US" sz="2800" dirty="0"/>
              <a:t> and </a:t>
            </a:r>
            <a:r>
              <a:rPr lang="en-US" sz="2800" i="1" dirty="0"/>
              <a:t>falsifiable</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5</a:t>
            </a:fld>
            <a:endParaRPr lang="en-US"/>
          </a:p>
        </p:txBody>
      </p:sp>
    </p:spTree>
    <p:extLst>
      <p:ext uri="{BB962C8B-B14F-4D97-AF65-F5344CB8AC3E}">
        <p14:creationId xmlns:p14="http://schemas.microsoft.com/office/powerpoint/2010/main" val="324464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a:t>
            </a:r>
            <a:r>
              <a:rPr lang="en-US" baseline="30000" dirty="0"/>
              <a:t>st</a:t>
            </a:r>
            <a:r>
              <a:rPr lang="en-US" dirty="0"/>
              <a:t> Ingredient: Explanation</a:t>
            </a:r>
          </a:p>
        </p:txBody>
      </p:sp>
      <p:sp>
        <p:nvSpPr>
          <p:cNvPr id="3" name="Content Placeholder 2"/>
          <p:cNvSpPr>
            <a:spLocks noGrp="1"/>
          </p:cNvSpPr>
          <p:nvPr>
            <p:ph idx="1"/>
          </p:nvPr>
        </p:nvSpPr>
        <p:spPr/>
        <p:txBody>
          <a:bodyPr/>
          <a:lstStyle/>
          <a:p>
            <a:r>
              <a:rPr lang="en-US" sz="3200" dirty="0"/>
              <a:t>In scientific theory, explanations involve the use of causal logic</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6</a:t>
            </a:fld>
            <a:endParaRPr lang="en-US"/>
          </a:p>
        </p:txBody>
      </p:sp>
      <p:cxnSp>
        <p:nvCxnSpPr>
          <p:cNvPr id="7" name="Straight Arrow Connector 6">
            <a:extLst>
              <a:ext uri="{FF2B5EF4-FFF2-40B4-BE49-F238E27FC236}">
                <a16:creationId xmlns:a16="http://schemas.microsoft.com/office/drawing/2014/main" id="{FE4BED44-F220-FD40-AF1C-FF2054CED91C}"/>
              </a:ext>
            </a:extLst>
          </p:cNvPr>
          <p:cNvCxnSpPr>
            <a:cxnSpLocks/>
          </p:cNvCxnSpPr>
          <p:nvPr/>
        </p:nvCxnSpPr>
        <p:spPr>
          <a:xfrm>
            <a:off x="4509850" y="3743973"/>
            <a:ext cx="1529000" cy="0"/>
          </a:xfrm>
          <a:prstGeom prst="straightConnector1">
            <a:avLst/>
          </a:prstGeom>
          <a:ln w="50800">
            <a:solidFill>
              <a:schemeClr val="tx1"/>
            </a:solidFill>
            <a:tailEnd type="stealth" w="lg" len="lg"/>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34A3A5BF-C81F-C14D-8175-F479FB4357AA}"/>
              </a:ext>
            </a:extLst>
          </p:cNvPr>
          <p:cNvSpPr/>
          <p:nvPr/>
        </p:nvSpPr>
        <p:spPr>
          <a:xfrm>
            <a:off x="2287092" y="3189935"/>
            <a:ext cx="2057400" cy="1108075"/>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4000" dirty="0">
                <a:solidFill>
                  <a:srgbClr val="000000"/>
                </a:solidFill>
                <a:latin typeface="Arial" charset="0"/>
              </a:rPr>
              <a:t>   </a:t>
            </a:r>
            <a:r>
              <a:rPr lang="en-US" sz="4000" dirty="0" smtClean="0">
                <a:solidFill>
                  <a:srgbClr val="000000"/>
                </a:solidFill>
                <a:latin typeface="Arial" charset="0"/>
              </a:rPr>
              <a:t>A</a:t>
            </a:r>
            <a:endParaRPr lang="en-US" sz="4000" dirty="0">
              <a:solidFill>
                <a:srgbClr val="000000"/>
              </a:solidFill>
              <a:latin typeface="Arial" charset="0"/>
            </a:endParaRPr>
          </a:p>
        </p:txBody>
      </p:sp>
      <p:sp>
        <p:nvSpPr>
          <p:cNvPr id="10" name="Oval 9">
            <a:extLst>
              <a:ext uri="{FF2B5EF4-FFF2-40B4-BE49-F238E27FC236}">
                <a16:creationId xmlns:a16="http://schemas.microsoft.com/office/drawing/2014/main" id="{34A3A5BF-C81F-C14D-8175-F479FB4357AA}"/>
              </a:ext>
            </a:extLst>
          </p:cNvPr>
          <p:cNvSpPr/>
          <p:nvPr/>
        </p:nvSpPr>
        <p:spPr>
          <a:xfrm>
            <a:off x="6204208" y="3189935"/>
            <a:ext cx="2057400" cy="1108075"/>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4000" dirty="0">
                <a:solidFill>
                  <a:srgbClr val="000000"/>
                </a:solidFill>
                <a:latin typeface="Arial" charset="0"/>
              </a:rPr>
              <a:t>   B</a:t>
            </a:r>
          </a:p>
        </p:txBody>
      </p:sp>
      <p:sp>
        <p:nvSpPr>
          <p:cNvPr id="11" name="Rectangle 10">
            <a:extLst>
              <a:ext uri="{FF2B5EF4-FFF2-40B4-BE49-F238E27FC236}">
                <a16:creationId xmlns:a16="http://schemas.microsoft.com/office/drawing/2014/main" id="{6EA5127C-FD0D-5643-A19F-0B8199F0A27A}"/>
              </a:ext>
            </a:extLst>
          </p:cNvPr>
          <p:cNvSpPr/>
          <p:nvPr/>
        </p:nvSpPr>
        <p:spPr>
          <a:xfrm>
            <a:off x="3522307" y="4532397"/>
            <a:ext cx="3276600" cy="523220"/>
          </a:xfrm>
          <a:prstGeom prst="rect">
            <a:avLst/>
          </a:prstGeom>
        </p:spPr>
        <p:txBody>
          <a:bodyPr wrap="square">
            <a:spAutoFit/>
          </a:bodyPr>
          <a:lstStyle/>
          <a:p>
            <a:pPr>
              <a:buNone/>
            </a:pPr>
            <a:r>
              <a:rPr lang="en-US" sz="2800" dirty="0"/>
              <a:t>      “A causes B”</a:t>
            </a:r>
          </a:p>
        </p:txBody>
      </p:sp>
    </p:spTree>
    <p:extLst>
      <p:ext uri="{BB962C8B-B14F-4D97-AF65-F5344CB8AC3E}">
        <p14:creationId xmlns:p14="http://schemas.microsoft.com/office/powerpoint/2010/main" val="3445958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a Causal Statement</a:t>
            </a:r>
          </a:p>
        </p:txBody>
      </p:sp>
      <p:sp>
        <p:nvSpPr>
          <p:cNvPr id="3" name="Content Placeholder 2"/>
          <p:cNvSpPr>
            <a:spLocks noGrp="1"/>
          </p:cNvSpPr>
          <p:nvPr>
            <p:ph idx="1"/>
          </p:nvPr>
        </p:nvSpPr>
        <p:spPr>
          <a:xfrm>
            <a:off x="4844392" y="1648585"/>
            <a:ext cx="3385208" cy="3650751"/>
          </a:xfrm>
        </p:spPr>
        <p:txBody>
          <a:bodyPr/>
          <a:lstStyle/>
          <a:p>
            <a:pPr indent="0">
              <a:buNone/>
            </a:pPr>
            <a:r>
              <a:rPr lang="en-US" dirty="0"/>
              <a:t>A </a:t>
            </a:r>
            <a:r>
              <a:rPr lang="en-US" i="1" dirty="0"/>
              <a:t>Lucky Strike</a:t>
            </a:r>
            <a:r>
              <a:rPr lang="en-US" dirty="0"/>
              <a:t> cigarette pack from Portugal that contains a clear causal statement:</a:t>
            </a:r>
          </a:p>
          <a:p>
            <a:pPr indent="0">
              <a:buNone/>
            </a:pPr>
            <a:endParaRPr lang="en-US" dirty="0"/>
          </a:p>
          <a:p>
            <a:pPr indent="0">
              <a:buNone/>
            </a:pPr>
            <a:r>
              <a:rPr lang="en-US" dirty="0"/>
              <a:t>“Smoking kills”</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7</a:t>
            </a:fld>
            <a:endParaRPr lang="en-US"/>
          </a:p>
        </p:txBody>
      </p:sp>
      <p:pic>
        <p:nvPicPr>
          <p:cNvPr id="7" name="Content Placeholder 5" descr="Luckies_portugal.jpg">
            <a:extLst>
              <a:ext uri="{FF2B5EF4-FFF2-40B4-BE49-F238E27FC236}">
                <a16:creationId xmlns:a16="http://schemas.microsoft.com/office/drawing/2014/main" id="{3EA0496D-8308-2F49-97CC-A9AFCE0BB587}"/>
              </a:ext>
            </a:extLst>
          </p:cNvPr>
          <p:cNvPicPr>
            <a:picLocks noChangeAspect="1"/>
          </p:cNvPicPr>
          <p:nvPr/>
        </p:nvPicPr>
        <p:blipFill>
          <a:blip r:embed="rId2" cstate="print"/>
          <a:stretch>
            <a:fillRect/>
          </a:stretch>
        </p:blipFill>
        <p:spPr>
          <a:xfrm>
            <a:off x="2113384" y="1648585"/>
            <a:ext cx="2362200" cy="3650751"/>
          </a:xfrm>
          <a:prstGeom prst="rect">
            <a:avLst/>
          </a:prstGeom>
        </p:spPr>
      </p:pic>
    </p:spTree>
    <p:extLst>
      <p:ext uri="{BB962C8B-B14F-4D97-AF65-F5344CB8AC3E}">
        <p14:creationId xmlns:p14="http://schemas.microsoft.com/office/powerpoint/2010/main" val="491699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Theories of Crime Causation</a:t>
            </a:r>
          </a:p>
        </p:txBody>
      </p:sp>
      <p:sp>
        <p:nvSpPr>
          <p:cNvPr id="3" name="Content Placeholder 2"/>
          <p:cNvSpPr>
            <a:spLocks noGrp="1"/>
          </p:cNvSpPr>
          <p:nvPr>
            <p:ph idx="1"/>
          </p:nvPr>
        </p:nvSpPr>
        <p:spPr/>
        <p:txBody>
          <a:bodyPr/>
          <a:lstStyle/>
          <a:p>
            <a:pPr>
              <a:lnSpc>
                <a:spcPct val="100000"/>
              </a:lnSpc>
            </a:pPr>
            <a:r>
              <a:rPr lang="en-US" dirty="0"/>
              <a:t>According to </a:t>
            </a:r>
            <a:r>
              <a:rPr lang="en-US" i="1" dirty="0"/>
              <a:t>deterrence theory</a:t>
            </a:r>
            <a:r>
              <a:rPr lang="en-US" dirty="0"/>
              <a:t>, individuals commit crime when the rewards of doing so are greater than the costs</a:t>
            </a:r>
          </a:p>
          <a:p>
            <a:pPr>
              <a:lnSpc>
                <a:spcPct val="100000"/>
              </a:lnSpc>
            </a:pPr>
            <a:r>
              <a:rPr lang="en-US" dirty="0"/>
              <a:t>According to </a:t>
            </a:r>
            <a:r>
              <a:rPr lang="en-US" i="1" dirty="0"/>
              <a:t>social disorganization theory</a:t>
            </a:r>
            <a:r>
              <a:rPr lang="en-US" dirty="0"/>
              <a:t>, socially disorganized communities have lower levels of informal social control, which leads to crime</a:t>
            </a:r>
          </a:p>
          <a:p>
            <a:pPr>
              <a:lnSpc>
                <a:spcPct val="100000"/>
              </a:lnSpc>
            </a:pPr>
            <a:r>
              <a:rPr lang="en-US" dirty="0"/>
              <a:t>According to </a:t>
            </a:r>
            <a:r>
              <a:rPr lang="en-US" i="1" dirty="0"/>
              <a:t>broken windows theory </a:t>
            </a:r>
            <a:r>
              <a:rPr lang="en-US" dirty="0"/>
              <a:t>minor forms of disorder, if left untended, generate more serious crime</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8</a:t>
            </a:fld>
            <a:endParaRPr lang="en-US"/>
          </a:p>
        </p:txBody>
      </p:sp>
    </p:spTree>
    <p:extLst>
      <p:ext uri="{BB962C8B-B14F-4D97-AF65-F5344CB8AC3E}">
        <p14:creationId xmlns:p14="http://schemas.microsoft.com/office/powerpoint/2010/main" val="3943385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a:t>
            </a:r>
            <a:r>
              <a:rPr lang="en-US" baseline="30000" dirty="0"/>
              <a:t>nd</a:t>
            </a:r>
            <a:r>
              <a:rPr lang="en-US" dirty="0"/>
              <a:t> Ingredient: Testable &amp; Falsifiable</a:t>
            </a:r>
          </a:p>
        </p:txBody>
      </p:sp>
      <p:sp>
        <p:nvSpPr>
          <p:cNvPr id="3" name="Content Placeholder 2"/>
          <p:cNvSpPr>
            <a:spLocks noGrp="1"/>
          </p:cNvSpPr>
          <p:nvPr>
            <p:ph idx="1"/>
          </p:nvPr>
        </p:nvSpPr>
        <p:spPr/>
        <p:txBody>
          <a:bodyPr/>
          <a:lstStyle/>
          <a:p>
            <a:r>
              <a:rPr lang="en-US" dirty="0"/>
              <a:t>A scientific theory can be tested using the scientific method.</a:t>
            </a:r>
          </a:p>
          <a:p>
            <a:pPr lvl="1"/>
            <a:r>
              <a:rPr lang="en-US" dirty="0"/>
              <a:t>The scientific method involves a set of steps designed to test the validity of a theory</a:t>
            </a:r>
          </a:p>
          <a:p>
            <a:pPr lvl="1"/>
            <a:r>
              <a:rPr lang="en-US" dirty="0"/>
              <a:t>Generate and test a hypothesis (a prediction) that is derived from a theory</a:t>
            </a:r>
          </a:p>
          <a:p>
            <a:r>
              <a:rPr lang="en-US" dirty="0"/>
              <a:t>If the theory is not valid, the scientific method can be used to falsify or invalidate it.</a:t>
            </a:r>
          </a:p>
          <a:p>
            <a:endParaRPr lang="en-US" dirty="0"/>
          </a:p>
        </p:txBody>
      </p:sp>
      <p:sp>
        <p:nvSpPr>
          <p:cNvPr id="4" name="Date Placeholder 3"/>
          <p:cNvSpPr>
            <a:spLocks noGrp="1"/>
          </p:cNvSpPr>
          <p:nvPr>
            <p:ph type="dt" sz="half" idx="10"/>
          </p:nvPr>
        </p:nvSpPr>
        <p:spPr/>
        <p:txBody>
          <a:bodyPr/>
          <a:lstStyle/>
          <a:p>
            <a:fld id="{33FFB0F0-0322-4593-857E-DE2DDB3E1E50}" type="datetime1">
              <a:rPr lang="en-US" smtClean="0"/>
              <a:t>2/20/2019</a:t>
            </a:fld>
            <a:endParaRPr lang="en-US"/>
          </a:p>
        </p:txBody>
      </p:sp>
      <p:sp>
        <p:nvSpPr>
          <p:cNvPr id="5" name="Slide Number Placeholder 4"/>
          <p:cNvSpPr>
            <a:spLocks noGrp="1"/>
          </p:cNvSpPr>
          <p:nvPr>
            <p:ph type="sldNum" sz="quarter" idx="12"/>
          </p:nvPr>
        </p:nvSpPr>
        <p:spPr/>
        <p:txBody>
          <a:bodyPr/>
          <a:lstStyle/>
          <a:p>
            <a:fld id="{720910AA-61E9-4E09-8CCC-F63DE9291742}" type="slidenum">
              <a:rPr lang="en-US" smtClean="0"/>
              <a:t>9</a:t>
            </a:fld>
            <a:endParaRPr lang="en-US"/>
          </a:p>
        </p:txBody>
      </p:sp>
    </p:spTree>
    <p:extLst>
      <p:ext uri="{BB962C8B-B14F-4D97-AF65-F5344CB8AC3E}">
        <p14:creationId xmlns:p14="http://schemas.microsoft.com/office/powerpoint/2010/main" val="1358676694"/>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8C1D40"/>
      </a:accent1>
      <a:accent2>
        <a:srgbClr val="FFC627"/>
      </a:accent2>
      <a:accent3>
        <a:srgbClr val="5C6670"/>
      </a:accent3>
      <a:accent4>
        <a:srgbClr val="000000"/>
      </a:accent4>
      <a:accent5>
        <a:srgbClr val="FFFFFF"/>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7A2813B-895B-4E40-932C-CA3C067AE1D2}" vid="{E1D7091E-017E-4A51-A7D9-8415B905D0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CVPCS PP Template 1 Widescreen</Template>
  <TotalTime>104</TotalTime>
  <Words>1337</Words>
  <Application>Microsoft Office PowerPoint</Application>
  <PresentationFormat>Widescreen</PresentationFormat>
  <Paragraphs>160</Paragraphs>
  <Slides>28</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Calibri</vt:lpstr>
      <vt:lpstr>Office Theme</vt:lpstr>
      <vt:lpstr>Theoretical and Scientific Foundations of Strategic Crime Control</vt:lpstr>
      <vt:lpstr>Overview: Three Topics</vt:lpstr>
      <vt:lpstr>What is Scientific Theory?</vt:lpstr>
      <vt:lpstr>Definition of a “Theory”</vt:lpstr>
      <vt:lpstr>What Makes a Theory “Scientific”?</vt:lpstr>
      <vt:lpstr>1st Ingredient: Explanation</vt:lpstr>
      <vt:lpstr>Example of a Causal Statement</vt:lpstr>
      <vt:lpstr>Theories of Crime Causation</vt:lpstr>
      <vt:lpstr>2nd Ingredient: Testable &amp; Falsifiable</vt:lpstr>
      <vt:lpstr>Example: Testing and Falsifying a Theory of Criminality</vt:lpstr>
      <vt:lpstr>Lombroso’s Theory</vt:lpstr>
      <vt:lpstr>Lombroso Tested his Theory by Analyzing Skulls of Criminals</vt:lpstr>
      <vt:lpstr>Falsifying Lombroso’s Theory</vt:lpstr>
      <vt:lpstr>Public Policies and Theory</vt:lpstr>
      <vt:lpstr>What Is Social Science?</vt:lpstr>
      <vt:lpstr>Social Science</vt:lpstr>
      <vt:lpstr>Social Science Research Methods</vt:lpstr>
      <vt:lpstr>Quantitative v. Qualitative Research</vt:lpstr>
      <vt:lpstr>Prospective v. Retrospective Research</vt:lpstr>
      <vt:lpstr>Correlational v. Causal Research</vt:lpstr>
      <vt:lpstr>Cross-Sectional v. Longitudinal Research</vt:lpstr>
      <vt:lpstr>Triangulation</vt:lpstr>
      <vt:lpstr>Why is Social Science Important?</vt:lpstr>
      <vt:lpstr>Strategic Crime Control</vt:lpstr>
      <vt:lpstr>What is Strategic Crime Control?</vt:lpstr>
      <vt:lpstr>Strategic Crime Control</vt:lpstr>
      <vt:lpstr>Strategic Crime Control</vt:lpstr>
      <vt:lpstr>PowerPoint Presentation</vt:lpstr>
    </vt:vector>
  </TitlesOfParts>
  <Company>Arizona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Theoretical and Scientific Foundations of Strategic Crime Control</dc:title>
  <dc:creator>Jonathan Hernandez</dc:creator>
  <cp:lastModifiedBy>Jonathan Hernandez</cp:lastModifiedBy>
  <cp:revision>4</cp:revision>
  <cp:lastPrinted>2018-08-27T21:29:20Z</cp:lastPrinted>
  <dcterms:created xsi:type="dcterms:W3CDTF">2018-09-24T19:15:26Z</dcterms:created>
  <dcterms:modified xsi:type="dcterms:W3CDTF">2019-02-20T09:00:01Z</dcterms:modified>
</cp:coreProperties>
</file>