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4"/>
  </p:notesMasterIdLst>
  <p:handoutMasterIdLst>
    <p:handoutMasterId r:id="rId55"/>
  </p:handoutMasterIdLst>
  <p:sldIdLst>
    <p:sldId id="259" r:id="rId2"/>
    <p:sldId id="257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81" r:id="rId22"/>
    <p:sldId id="280" r:id="rId23"/>
    <p:sldId id="282" r:id="rId24"/>
    <p:sldId id="283" r:id="rId25"/>
    <p:sldId id="284" r:id="rId26"/>
    <p:sldId id="285" r:id="rId27"/>
    <p:sldId id="286" r:id="rId28"/>
    <p:sldId id="287" r:id="rId29"/>
    <p:sldId id="288" r:id="rId30"/>
    <p:sldId id="289" r:id="rId31"/>
    <p:sldId id="290" r:id="rId32"/>
    <p:sldId id="291" r:id="rId33"/>
    <p:sldId id="292" r:id="rId34"/>
    <p:sldId id="293" r:id="rId35"/>
    <p:sldId id="294" r:id="rId36"/>
    <p:sldId id="295" r:id="rId37"/>
    <p:sldId id="296" r:id="rId38"/>
    <p:sldId id="297" r:id="rId39"/>
    <p:sldId id="298" r:id="rId40"/>
    <p:sldId id="299" r:id="rId41"/>
    <p:sldId id="300" r:id="rId42"/>
    <p:sldId id="301" r:id="rId43"/>
    <p:sldId id="302" r:id="rId44"/>
    <p:sldId id="303" r:id="rId45"/>
    <p:sldId id="304" r:id="rId46"/>
    <p:sldId id="305" r:id="rId47"/>
    <p:sldId id="306" r:id="rId48"/>
    <p:sldId id="308" r:id="rId49"/>
    <p:sldId id="309" r:id="rId50"/>
    <p:sldId id="310" r:id="rId51"/>
    <p:sldId id="311" r:id="rId52"/>
    <p:sldId id="260" r:id="rId53"/>
  </p:sldIdLst>
  <p:sldSz cx="12192000" cy="6858000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4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168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8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r>
              <a:rPr lang="en-US" smtClean="0"/>
              <a:t>8/27/2018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8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EACEA7E8-A3B6-422E-A067-12068018C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3282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7000" y="0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8/27/2018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03263" y="1154113"/>
            <a:ext cx="5543550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325" y="4445000"/>
            <a:ext cx="5559425" cy="36369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525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7000" y="8772525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7D7A69-65E3-4E52-81AD-16D289F5E7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1055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6367" y="2798064"/>
            <a:ext cx="9641633" cy="2459736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10369296" y="26490"/>
            <a:ext cx="870204" cy="365125"/>
          </a:xfrm>
        </p:spPr>
        <p:txBody>
          <a:bodyPr/>
          <a:lstStyle/>
          <a:p>
            <a:fld id="{EEC94C99-C7FD-4A02-8E69-18F3AA3AD1DF}" type="datetime1">
              <a:rPr lang="en-US" smtClean="0"/>
              <a:t>9/14/2018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910AA-61E9-4E09-8CCC-F63DE929174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838200" y="431816"/>
            <a:ext cx="10401300" cy="2183368"/>
          </a:xfrm>
        </p:spPr>
        <p:txBody>
          <a:bodyPr>
            <a:noAutofit/>
          </a:bodyPr>
          <a:lstStyle>
            <a:lvl1pPr>
              <a:defRPr sz="5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53453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056312" cy="43829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1"/>
            <a:ext cx="3932237" cy="331300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8CF7F-3B4A-47EF-8F7C-EC7E2D3D5976}" type="datetime1">
              <a:rPr lang="en-US" smtClean="0"/>
              <a:t>9/14/2018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910AA-61E9-4E09-8CCC-F63DE9291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961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89462-6278-4845-9156-E68C623B77A5}" type="datetime1">
              <a:rPr lang="en-US" smtClean="0"/>
              <a:t>9/14/2018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910AA-61E9-4E09-8CCC-F63DE9291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6044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BF0A9-46A5-4BE0-9A94-FEFCC666353C}" type="datetime1">
              <a:rPr lang="en-US" smtClean="0"/>
              <a:t>9/14/2018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910AA-61E9-4E09-8CCC-F63DE9291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4270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FB0F0-0322-4593-857E-DE2DDB3E1E50}" type="datetime1">
              <a:rPr lang="en-US" smtClean="0"/>
              <a:t>9/14/2018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910AA-61E9-4E09-8CCC-F63DE9291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6475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315616"/>
            <a:ext cx="10515600" cy="280736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210628"/>
            <a:ext cx="10515600" cy="115978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2339F-D36A-467D-930B-87EB2236BD89}" type="datetime1">
              <a:rPr lang="en-US" smtClean="0"/>
              <a:t>9/14/2018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910AA-61E9-4E09-8CCC-F63DE9291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476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 userDrawn="1"/>
        </p:nvSpPr>
        <p:spPr>
          <a:xfrm>
            <a:off x="831273" y="3564083"/>
            <a:ext cx="554181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solidFill>
                  <a:srgbClr val="8C2940"/>
                </a:solidFill>
              </a:rPr>
              <a:t>Thank You</a:t>
            </a:r>
            <a:endParaRPr lang="en-US" sz="6000" b="1" dirty="0">
              <a:solidFill>
                <a:srgbClr val="8C29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3357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354478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067300" cy="354478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98F30-62AB-4B7C-9088-FB682691171A}" type="datetime1">
              <a:rPr lang="en-US" smtClean="0"/>
              <a:t>9/14/2018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910AA-61E9-4E09-8CCC-F63DE9291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5137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39971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883664"/>
            <a:ext cx="5157787" cy="621410"/>
          </a:xfr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6"/>
            <a:ext cx="5157787" cy="2865332"/>
          </a:xfrm>
          <a:ln>
            <a:solidFill>
              <a:schemeClr val="accent1"/>
            </a:solidFill>
          </a:ln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883663"/>
            <a:ext cx="5067300" cy="621411"/>
          </a:xfr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067300" cy="2865333"/>
          </a:xfrm>
          <a:ln>
            <a:solidFill>
              <a:schemeClr val="accent1"/>
            </a:solidFill>
          </a:ln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45C7D-A783-416E-BBF6-B7BF6D096DC2}" type="datetime1">
              <a:rPr lang="en-US" smtClean="0"/>
              <a:t>9/14/2018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910AA-61E9-4E09-8CCC-F63DE9291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37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34D62-D881-4F3F-BAD0-A2AC68345793}" type="datetime1">
              <a:rPr lang="en-US" smtClean="0"/>
              <a:t>9/14/2018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910AA-61E9-4E09-8CCC-F63DE9291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0457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D5775-FE20-48F4-918D-359D531D53A5}" type="datetime1">
              <a:rPr lang="en-US" smtClean="0"/>
              <a:t>9/14/2018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910AA-61E9-4E09-8CCC-F63DE9291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800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056312" cy="438298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1"/>
            <a:ext cx="3932237" cy="331300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131C-8207-400F-92E6-1B22555DD89B}" type="datetime1">
              <a:rPr lang="en-US" smtClean="0"/>
              <a:t>9/14/2018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910AA-61E9-4E09-8CCC-F63DE9291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7929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31816"/>
            <a:ext cx="10401300" cy="12588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4"/>
            <a:ext cx="10401300" cy="34643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51008" y="26490"/>
            <a:ext cx="8884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FD55E7-1791-488F-A6B7-38BBA3065228}" type="datetime1">
              <a:rPr lang="en-US" smtClean="0"/>
              <a:t>9/14/2018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592453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51502" y="5910823"/>
            <a:ext cx="3879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0910AA-61E9-4E09-8CCC-F63DE9291742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 descr="https://brandguide.asu.edu/sites/default/files/endorsed/color/asu_violenceprevention_horiz_rgb_maroongold_600ppi.png"/>
          <p:cNvPicPr/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775" y="5356696"/>
            <a:ext cx="2956650" cy="932964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Rectangle 15"/>
          <p:cNvSpPr/>
          <p:nvPr userDrawn="1"/>
        </p:nvSpPr>
        <p:spPr>
          <a:xfrm>
            <a:off x="0" y="6356350"/>
            <a:ext cx="11475675" cy="50165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 userDrawn="1"/>
        </p:nvSpPr>
        <p:spPr>
          <a:xfrm>
            <a:off x="11475675" y="1"/>
            <a:ext cx="716326" cy="635635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 userDrawn="1"/>
        </p:nvSpPr>
        <p:spPr>
          <a:xfrm>
            <a:off x="11475675" y="6356350"/>
            <a:ext cx="716325" cy="50165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773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0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iming>
    <p:tnLst>
      <p:par>
        <p:cTn id="1" dur="indefinite" restart="never" nodeType="tmRoot"/>
      </p:par>
    </p:tnLst>
  </p:timing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/>
          <p:cNvSpPr txBox="1">
            <a:spLocks/>
          </p:cNvSpPr>
          <p:nvPr/>
        </p:nvSpPr>
        <p:spPr>
          <a:xfrm>
            <a:off x="838200" y="1882664"/>
            <a:ext cx="10401300" cy="21833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0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en-US" sz="5400" dirty="0" smtClean="0"/>
              <a:t>Overview of the SARA Model: Scanning, Analysis, Response, and Assessment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548307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Incidents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altLang="en-US" dirty="0"/>
              <a:t>They can arise from a single common source</a:t>
            </a:r>
          </a:p>
          <a:p>
            <a:pPr>
              <a:lnSpc>
                <a:spcPct val="100000"/>
              </a:lnSpc>
            </a:pPr>
            <a:r>
              <a:rPr lang="en-US" altLang="en-US" dirty="0"/>
              <a:t>Police officials usually only deal with the most obvious symptom of the problem:</a:t>
            </a:r>
          </a:p>
          <a:p>
            <a:pPr lvl="1">
              <a:lnSpc>
                <a:spcPct val="100000"/>
              </a:lnSpc>
            </a:pPr>
            <a:r>
              <a:rPr lang="en-US" altLang="en-US" dirty="0"/>
              <a:t>Drug use</a:t>
            </a:r>
          </a:p>
          <a:p>
            <a:pPr lvl="1">
              <a:lnSpc>
                <a:spcPct val="100000"/>
              </a:lnSpc>
            </a:pPr>
            <a:r>
              <a:rPr lang="en-US" altLang="en-US" dirty="0"/>
              <a:t>Vandalism</a:t>
            </a:r>
          </a:p>
          <a:p>
            <a:pPr lvl="1">
              <a:lnSpc>
                <a:spcPct val="100000"/>
              </a:lnSpc>
            </a:pPr>
            <a:r>
              <a:rPr lang="en-US" altLang="en-US" dirty="0"/>
              <a:t>Homicide</a:t>
            </a:r>
          </a:p>
          <a:p>
            <a:pPr lvl="1">
              <a:lnSpc>
                <a:spcPct val="100000"/>
              </a:lnSpc>
            </a:pPr>
            <a:r>
              <a:rPr lang="en-US" altLang="en-US" dirty="0"/>
              <a:t>Burglaries, robberies, etc.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FB0F0-0322-4593-857E-DE2DDB3E1E50}" type="datetime1">
              <a:rPr lang="en-US" smtClean="0"/>
              <a:t>9/14/2018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910AA-61E9-4E09-8CCC-F63DE929174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4715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Problem oriented policing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buNone/>
            </a:pPr>
            <a:r>
              <a:rPr lang="en-US" altLang="en-US" dirty="0"/>
              <a:t>A routine method for:</a:t>
            </a:r>
          </a:p>
          <a:p>
            <a:pPr lvl="1">
              <a:lnSpc>
                <a:spcPct val="100000"/>
              </a:lnSpc>
            </a:pPr>
            <a:r>
              <a:rPr lang="en-US" altLang="en-US" dirty="0"/>
              <a:t>Identification of problems</a:t>
            </a:r>
          </a:p>
          <a:p>
            <a:pPr lvl="1">
              <a:lnSpc>
                <a:spcPct val="100000"/>
              </a:lnSpc>
            </a:pPr>
            <a:r>
              <a:rPr lang="en-US" altLang="en-US" dirty="0"/>
              <a:t>Analysis of problems</a:t>
            </a:r>
          </a:p>
          <a:p>
            <a:pPr lvl="1">
              <a:lnSpc>
                <a:spcPct val="100000"/>
              </a:lnSpc>
            </a:pPr>
            <a:r>
              <a:rPr lang="en-US" altLang="en-US" dirty="0"/>
              <a:t>A response to problems</a:t>
            </a:r>
          </a:p>
          <a:p>
            <a:pPr lvl="1">
              <a:lnSpc>
                <a:spcPct val="100000"/>
              </a:lnSpc>
            </a:pPr>
            <a:r>
              <a:rPr lang="en-US" altLang="en-US" dirty="0"/>
              <a:t>An evaluation of effectiveness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FB0F0-0322-4593-857E-DE2DDB3E1E50}" type="datetime1">
              <a:rPr lang="en-US" smtClean="0"/>
              <a:t>9/14/2018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910AA-61E9-4E09-8CCC-F63DE929174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9761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The SARA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altLang="en-US" sz="4400" b="1" dirty="0"/>
              <a:t>S</a:t>
            </a:r>
            <a:r>
              <a:rPr lang="en-US" altLang="en-US" sz="4400" dirty="0"/>
              <a:t>CANNING</a:t>
            </a:r>
          </a:p>
          <a:p>
            <a:pPr>
              <a:lnSpc>
                <a:spcPct val="100000"/>
              </a:lnSpc>
            </a:pPr>
            <a:r>
              <a:rPr lang="en-US" altLang="en-US" sz="4400" b="1" dirty="0"/>
              <a:t>A</a:t>
            </a:r>
            <a:r>
              <a:rPr lang="en-US" altLang="en-US" sz="4400" dirty="0"/>
              <a:t>NALYSIS</a:t>
            </a:r>
          </a:p>
          <a:p>
            <a:pPr>
              <a:lnSpc>
                <a:spcPct val="100000"/>
              </a:lnSpc>
            </a:pPr>
            <a:r>
              <a:rPr lang="en-US" altLang="en-US" sz="4400" b="1" dirty="0"/>
              <a:t>R</a:t>
            </a:r>
            <a:r>
              <a:rPr lang="en-US" altLang="en-US" sz="4400" dirty="0"/>
              <a:t>ESPONSE</a:t>
            </a:r>
          </a:p>
          <a:p>
            <a:pPr>
              <a:lnSpc>
                <a:spcPct val="100000"/>
              </a:lnSpc>
            </a:pPr>
            <a:r>
              <a:rPr lang="en-US" altLang="en-US" sz="4400" b="1" dirty="0"/>
              <a:t>A</a:t>
            </a:r>
            <a:r>
              <a:rPr lang="en-US" altLang="en-US" sz="4400" dirty="0"/>
              <a:t>SSESSMENT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FB0F0-0322-4593-857E-DE2DDB3E1E50}" type="datetime1">
              <a:rPr lang="en-US" smtClean="0"/>
              <a:t>9/14/2018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910AA-61E9-4E09-8CCC-F63DE929174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8538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Problem Solving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Problems</a:t>
            </a:r>
          </a:p>
          <a:p>
            <a:pPr lvl="1"/>
            <a:r>
              <a:rPr lang="en-US" altLang="en-US" dirty="0"/>
              <a:t>A problem is a basic unit.</a:t>
            </a:r>
          </a:p>
          <a:p>
            <a:r>
              <a:rPr lang="en-US" altLang="en-US" dirty="0"/>
              <a:t>Problem Solving</a:t>
            </a:r>
          </a:p>
          <a:p>
            <a:pPr lvl="1"/>
            <a:r>
              <a:rPr lang="en-US" altLang="en-US" dirty="0"/>
              <a:t>The process of devising and implementing a strategy for finding a solution or for transforming a less desirable condition into a more desirable one.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FB0F0-0322-4593-857E-DE2DDB3E1E50}" type="datetime1">
              <a:rPr lang="en-US" smtClean="0"/>
              <a:t>9/14/2018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910AA-61E9-4E09-8CCC-F63DE929174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0144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Our Definition of a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altLang="en-US" dirty="0"/>
              <a:t>Any condition that alarms, harms, threatens, or has potential for disorder in the neighborhood, particularly incidents that may appear as isolated, but—</a:t>
            </a:r>
          </a:p>
          <a:p>
            <a:pPr>
              <a:lnSpc>
                <a:spcPct val="100000"/>
              </a:lnSpc>
            </a:pPr>
            <a:r>
              <a:rPr lang="en-US" altLang="en-US" dirty="0"/>
              <a:t>...Share certain characteristics such as common pattern, victim or geographic location.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FB0F0-0322-4593-857E-DE2DDB3E1E50}" type="datetime1">
              <a:rPr lang="en-US" smtClean="0"/>
              <a:t>9/14/2018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910AA-61E9-4E09-8CCC-F63DE929174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4738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How incidents are related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Police officers look for common elements that link this particular problem to other problems.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FB0F0-0322-4593-857E-DE2DDB3E1E50}" type="datetime1">
              <a:rPr lang="en-US" smtClean="0"/>
              <a:t>9/14/2018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910AA-61E9-4E09-8CCC-F63DE929174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4109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dirty="0"/>
              <a:t>The Crime Triangle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FB0F0-0322-4593-857E-DE2DDB3E1E50}" type="datetime1">
              <a:rPr lang="en-US" smtClean="0"/>
              <a:t>9/14/2018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910AA-61E9-4E09-8CCC-F63DE9291742}" type="slidenum">
              <a:rPr lang="en-US" smtClean="0"/>
              <a:t>16</a:t>
            </a:fld>
            <a:endParaRPr lang="en-US"/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auto">
          <a:xfrm>
            <a:off x="4324350" y="2362720"/>
            <a:ext cx="3429000" cy="18288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7" name="Text Box 12"/>
          <p:cNvSpPr txBox="1">
            <a:spLocks noChangeArrowheads="1"/>
          </p:cNvSpPr>
          <p:nvPr/>
        </p:nvSpPr>
        <p:spPr bwMode="auto">
          <a:xfrm>
            <a:off x="4933950" y="1730889"/>
            <a:ext cx="2209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dirty="0">
                <a:latin typeface="Arial" panose="020B0604020202020204" pitchFamily="34" charset="0"/>
              </a:rPr>
              <a:t>Location</a:t>
            </a: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7753350" y="3612082"/>
            <a:ext cx="2362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dirty="0">
                <a:latin typeface="Arial" panose="020B0604020202020204" pitchFamily="34" charset="0"/>
              </a:rPr>
              <a:t>Perpetrator</a:t>
            </a: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2945892" y="3664475"/>
            <a:ext cx="137845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dirty="0">
                <a:latin typeface="Arial" panose="020B0604020202020204" pitchFamily="34" charset="0"/>
              </a:rPr>
              <a:t>Victim</a:t>
            </a:r>
          </a:p>
        </p:txBody>
      </p:sp>
    </p:spTree>
    <p:extLst>
      <p:ext uri="{BB962C8B-B14F-4D97-AF65-F5344CB8AC3E}">
        <p14:creationId xmlns:p14="http://schemas.microsoft.com/office/powerpoint/2010/main" val="34683560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Seeking the Underlying Conditions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altLang="en-US" dirty="0"/>
              <a:t>Police officers often deal with symptoms of a problem</a:t>
            </a:r>
          </a:p>
          <a:p>
            <a:pPr>
              <a:lnSpc>
                <a:spcPct val="100000"/>
              </a:lnSpc>
            </a:pPr>
            <a:r>
              <a:rPr lang="en-US" altLang="en-US" dirty="0"/>
              <a:t>Characteristics of people who live or enter into a neighborhood</a:t>
            </a:r>
          </a:p>
          <a:p>
            <a:pPr>
              <a:lnSpc>
                <a:spcPct val="100000"/>
              </a:lnSpc>
            </a:pPr>
            <a:r>
              <a:rPr lang="en-US" altLang="en-US" dirty="0"/>
              <a:t>How people feel about their neighborhood</a:t>
            </a:r>
          </a:p>
          <a:p>
            <a:pPr>
              <a:lnSpc>
                <a:spcPct val="100000"/>
              </a:lnSpc>
            </a:pPr>
            <a:r>
              <a:rPr lang="en-US" altLang="en-US" dirty="0"/>
              <a:t>The condition of the neighborhood.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FB0F0-0322-4593-857E-DE2DDB3E1E50}" type="datetime1">
              <a:rPr lang="en-US" smtClean="0"/>
              <a:t>9/14/2018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910AA-61E9-4E09-8CCC-F63DE929174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5941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4000" dirty="0"/>
              <a:t>Expected Outcomes of Problem Solving: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altLang="en-US" dirty="0"/>
              <a:t>Eliminate the problem entirely</a:t>
            </a:r>
          </a:p>
          <a:p>
            <a:pPr>
              <a:lnSpc>
                <a:spcPct val="100000"/>
              </a:lnSpc>
            </a:pPr>
            <a:r>
              <a:rPr lang="en-US" altLang="en-US" dirty="0"/>
              <a:t>Reduce the number of occurrences of the problem</a:t>
            </a:r>
          </a:p>
          <a:p>
            <a:pPr>
              <a:lnSpc>
                <a:spcPct val="100000"/>
              </a:lnSpc>
            </a:pPr>
            <a:r>
              <a:rPr lang="en-US" altLang="en-US" dirty="0"/>
              <a:t>To reduce the degree of harm caused by the problem</a:t>
            </a:r>
          </a:p>
          <a:p>
            <a:pPr>
              <a:lnSpc>
                <a:spcPct val="100000"/>
              </a:lnSpc>
            </a:pPr>
            <a:r>
              <a:rPr lang="en-US" altLang="en-US" dirty="0"/>
              <a:t>To improve the way the problem is being dealt with. </a:t>
            </a:r>
          </a:p>
          <a:p>
            <a:pPr>
              <a:lnSpc>
                <a:spcPct val="100000"/>
              </a:lnSpc>
            </a:pPr>
            <a:r>
              <a:rPr lang="en-US" altLang="en-US" dirty="0"/>
              <a:t>Change the environment (CPTED)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FB0F0-0322-4593-857E-DE2DDB3E1E50}" type="datetime1">
              <a:rPr lang="en-US" smtClean="0"/>
              <a:t>9/14/2018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910AA-61E9-4E09-8CCC-F63DE9291742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7173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SARA</a:t>
            </a:r>
            <a:r>
              <a:rPr lang="en-US" dirty="0"/>
              <a:t> Problem Solving Model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FB0F0-0322-4593-857E-DE2DDB3E1E50}" type="datetime1">
              <a:rPr lang="en-US" smtClean="0"/>
              <a:t>9/14/2018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910AA-61E9-4E09-8CCC-F63DE9291742}" type="slidenum">
              <a:rPr lang="en-US" smtClean="0"/>
              <a:t>19</a:t>
            </a:fld>
            <a:endParaRPr lang="en-US"/>
          </a:p>
        </p:txBody>
      </p:sp>
      <p:sp>
        <p:nvSpPr>
          <p:cNvPr id="7" name="AutoShape 17"/>
          <p:cNvSpPr>
            <a:spLocks noChangeArrowheads="1"/>
          </p:cNvSpPr>
          <p:nvPr/>
        </p:nvSpPr>
        <p:spPr bwMode="auto">
          <a:xfrm>
            <a:off x="3184049" y="3671888"/>
            <a:ext cx="2819400" cy="2119313"/>
          </a:xfrm>
          <a:prstGeom prst="star16">
            <a:avLst>
              <a:gd name="adj" fmla="val 37500"/>
            </a:avLst>
          </a:prstGeom>
          <a:solidFill>
            <a:schemeClr val="bg1"/>
          </a:solidFill>
          <a:ln w="25400">
            <a:solidFill>
              <a:schemeClr val="accent3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8" name="AutoShape 16"/>
          <p:cNvSpPr>
            <a:spLocks noChangeArrowheads="1"/>
          </p:cNvSpPr>
          <p:nvPr/>
        </p:nvSpPr>
        <p:spPr bwMode="auto">
          <a:xfrm>
            <a:off x="8032102" y="1681161"/>
            <a:ext cx="2819400" cy="2119313"/>
          </a:xfrm>
          <a:prstGeom prst="star16">
            <a:avLst>
              <a:gd name="adj" fmla="val 37500"/>
            </a:avLst>
          </a:prstGeom>
          <a:solidFill>
            <a:schemeClr val="bg1"/>
          </a:solidFill>
          <a:ln w="25400">
            <a:solidFill>
              <a:schemeClr val="accent3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9" name="AutoShape 15"/>
          <p:cNvSpPr>
            <a:spLocks noChangeArrowheads="1"/>
          </p:cNvSpPr>
          <p:nvPr/>
        </p:nvSpPr>
        <p:spPr bwMode="auto">
          <a:xfrm>
            <a:off x="1780032" y="1690688"/>
            <a:ext cx="2819400" cy="2119313"/>
          </a:xfrm>
          <a:prstGeom prst="star16">
            <a:avLst>
              <a:gd name="adj" fmla="val 37500"/>
            </a:avLst>
          </a:prstGeom>
          <a:solidFill>
            <a:schemeClr val="bg1"/>
          </a:solidFill>
          <a:ln w="25400">
            <a:solidFill>
              <a:schemeClr val="accent3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defRPr/>
            </a:pPr>
            <a:endParaRPr lang="en-US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" name="AutoShape 7"/>
          <p:cNvSpPr>
            <a:spLocks noChangeArrowheads="1"/>
          </p:cNvSpPr>
          <p:nvPr/>
        </p:nvSpPr>
        <p:spPr bwMode="auto">
          <a:xfrm>
            <a:off x="6052408" y="3662362"/>
            <a:ext cx="3149695" cy="2119313"/>
          </a:xfrm>
          <a:prstGeom prst="star16">
            <a:avLst>
              <a:gd name="adj" fmla="val 37500"/>
            </a:avLst>
          </a:prstGeom>
          <a:solidFill>
            <a:schemeClr val="bg1"/>
          </a:solidFill>
          <a:ln w="25400">
            <a:solidFill>
              <a:schemeClr val="accent3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2252472" y="2452687"/>
            <a:ext cx="1693863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latin typeface="Arial" panose="020B0604020202020204" pitchFamily="34" charset="0"/>
              </a:rPr>
              <a:t>Scanning</a:t>
            </a:r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6428232" y="4433888"/>
            <a:ext cx="2103438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latin typeface="Arial" panose="020B0604020202020204" pitchFamily="34" charset="0"/>
              </a:rPr>
              <a:t>Assessment</a:t>
            </a:r>
          </a:p>
        </p:txBody>
      </p:sp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3584432" y="4432935"/>
            <a:ext cx="1741488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latin typeface="Arial" panose="020B0604020202020204" pitchFamily="34" charset="0"/>
              </a:rPr>
              <a:t>Response</a:t>
            </a:r>
          </a:p>
        </p:txBody>
      </p:sp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8639320" y="2462213"/>
            <a:ext cx="1604963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latin typeface="B Times Bold" charset="0"/>
              </a:rPr>
              <a:t>Analysis</a:t>
            </a:r>
          </a:p>
        </p:txBody>
      </p:sp>
    </p:spTree>
    <p:extLst>
      <p:ext uri="{BB962C8B-B14F-4D97-AF65-F5344CB8AC3E}">
        <p14:creationId xmlns:p14="http://schemas.microsoft.com/office/powerpoint/2010/main" val="26138301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4000" dirty="0"/>
              <a:t>Characteristics of Traditional Responses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defRPr/>
            </a:pPr>
            <a:r>
              <a:rPr lang="en-US" altLang="en-US" dirty="0"/>
              <a:t> Police are reactive to incidents</a:t>
            </a:r>
          </a:p>
          <a:p>
            <a:pPr lvl="1">
              <a:lnSpc>
                <a:spcPct val="100000"/>
              </a:lnSpc>
              <a:defRPr/>
            </a:pPr>
            <a:r>
              <a:rPr lang="en-US" altLang="en-US" dirty="0"/>
              <a:t>Driven by citizen referrals</a:t>
            </a:r>
          </a:p>
          <a:p>
            <a:pPr lvl="1">
              <a:lnSpc>
                <a:spcPct val="100000"/>
              </a:lnSpc>
              <a:defRPr/>
            </a:pPr>
            <a:r>
              <a:rPr lang="en-US" altLang="en-US" dirty="0"/>
              <a:t>Driven by public demands for change</a:t>
            </a:r>
          </a:p>
          <a:p>
            <a:pPr>
              <a:lnSpc>
                <a:spcPct val="100000"/>
              </a:lnSpc>
              <a:defRPr/>
            </a:pPr>
            <a:r>
              <a:rPr lang="en-US" altLang="en-US" dirty="0"/>
              <a:t>Limited information from community</a:t>
            </a:r>
          </a:p>
          <a:p>
            <a:pPr>
              <a:lnSpc>
                <a:spcPct val="100000"/>
              </a:lnSpc>
              <a:defRPr/>
            </a:pPr>
            <a:r>
              <a:rPr lang="en-US" altLang="en-US" dirty="0"/>
              <a:t>Limited partnerships with community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FB0F0-0322-4593-857E-DE2DDB3E1E50}" type="datetime1">
              <a:rPr lang="en-US" smtClean="0"/>
              <a:t>9/14/2018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910AA-61E9-4E09-8CCC-F63DE929174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255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en-US" dirty="0" smtClean="0"/>
              <a:t>S</a:t>
            </a:r>
            <a:r>
              <a:rPr lang="en-US" altLang="en-US" dirty="0">
                <a:solidFill>
                  <a:srgbClr val="DC0081"/>
                </a:solidFill>
              </a:rPr>
              <a:t> </a:t>
            </a:r>
            <a:r>
              <a:rPr lang="en-US" altLang="en-US" dirty="0" smtClean="0">
                <a:solidFill>
                  <a:srgbClr val="DC0081"/>
                </a:solidFill>
              </a:rPr>
              <a:t>         </a:t>
            </a:r>
            <a:r>
              <a:rPr lang="en-US" altLang="en-US" dirty="0" smtClean="0">
                <a:solidFill>
                  <a:schemeClr val="bg2"/>
                </a:solidFill>
              </a:rPr>
              <a:t>A          R          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34D62-D881-4F3F-BAD0-A2AC68345793}" type="datetime1">
              <a:rPr lang="en-US" smtClean="0"/>
              <a:t>9/14/2018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910AA-61E9-4E09-8CCC-F63DE9291742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1147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dirty="0" smtClean="0">
                <a:solidFill>
                  <a:schemeClr val="bg2"/>
                </a:solidFill>
              </a:rPr>
              <a:t>S</a:t>
            </a:r>
            <a:r>
              <a:rPr lang="en-US" altLang="en-US" dirty="0" smtClean="0">
                <a:solidFill>
                  <a:srgbClr val="00FF00"/>
                </a:solidFill>
              </a:rPr>
              <a:t>          </a:t>
            </a:r>
            <a:r>
              <a:rPr lang="en-US" altLang="en-US" dirty="0" smtClean="0"/>
              <a:t>A</a:t>
            </a:r>
            <a:r>
              <a:rPr lang="en-US" altLang="en-US" dirty="0">
                <a:solidFill>
                  <a:srgbClr val="00FF00"/>
                </a:solidFill>
              </a:rPr>
              <a:t> </a:t>
            </a:r>
            <a:r>
              <a:rPr lang="en-US" altLang="en-US" dirty="0" smtClean="0">
                <a:solidFill>
                  <a:srgbClr val="00FF00"/>
                </a:solidFill>
              </a:rPr>
              <a:t>         </a:t>
            </a:r>
            <a:r>
              <a:rPr lang="en-US" altLang="en-US" dirty="0" smtClean="0">
                <a:solidFill>
                  <a:schemeClr val="bg2"/>
                </a:solidFill>
              </a:rPr>
              <a:t>R</a:t>
            </a:r>
            <a:r>
              <a:rPr lang="en-US" altLang="en-US" dirty="0">
                <a:solidFill>
                  <a:srgbClr val="DC0081"/>
                </a:solidFill>
              </a:rPr>
              <a:t> </a:t>
            </a:r>
            <a:r>
              <a:rPr lang="en-US" altLang="en-US" dirty="0" smtClean="0">
                <a:solidFill>
                  <a:srgbClr val="DC0081"/>
                </a:solidFill>
              </a:rPr>
              <a:t>         </a:t>
            </a:r>
            <a:r>
              <a:rPr lang="en-US" altLang="en-US" dirty="0" smtClean="0">
                <a:solidFill>
                  <a:schemeClr val="bg2"/>
                </a:solidFill>
              </a:rPr>
              <a:t>A</a:t>
            </a:r>
            <a:endParaRPr lang="en-US" altLang="en-US" dirty="0">
              <a:solidFill>
                <a:srgbClr val="DC008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7672" y="1690688"/>
            <a:ext cx="2121408" cy="3544783"/>
          </a:xfrm>
        </p:spPr>
        <p:txBody>
          <a:bodyPr>
            <a:normAutofit/>
          </a:bodyPr>
          <a:lstStyle/>
          <a:p>
            <a:pPr>
              <a:spcBef>
                <a:spcPct val="0"/>
              </a:spcBef>
              <a:buNone/>
            </a:pPr>
            <a:r>
              <a:rPr lang="en-US" altLang="en-US" sz="2400" dirty="0">
                <a:solidFill>
                  <a:schemeClr val="accent3"/>
                </a:solidFill>
                <a:latin typeface="B Times Bold" charset="0"/>
              </a:rPr>
              <a:t>Scanning</a:t>
            </a:r>
          </a:p>
          <a:p>
            <a:pPr>
              <a:spcBef>
                <a:spcPct val="0"/>
              </a:spcBef>
              <a:buNone/>
            </a:pPr>
            <a:endParaRPr lang="en-US" altLang="en-US" sz="2400" dirty="0">
              <a:solidFill>
                <a:schemeClr val="accent3"/>
              </a:solidFill>
              <a:latin typeface="B Times Bold" charset="0"/>
            </a:endParaRPr>
          </a:p>
          <a:p>
            <a:pPr>
              <a:spcBef>
                <a:spcPct val="0"/>
              </a:spcBef>
              <a:buNone/>
            </a:pPr>
            <a:r>
              <a:rPr lang="en-US" altLang="en-US" sz="2400" dirty="0" smtClean="0">
                <a:solidFill>
                  <a:schemeClr val="accent3"/>
                </a:solidFill>
                <a:latin typeface="B Times Bold" charset="0"/>
              </a:rPr>
              <a:t>Identify crime</a:t>
            </a:r>
            <a:endParaRPr lang="en-US" altLang="en-US" sz="2400" dirty="0">
              <a:solidFill>
                <a:schemeClr val="accent3"/>
              </a:solidFill>
              <a:latin typeface="B Times Bold" charset="0"/>
            </a:endParaRPr>
          </a:p>
          <a:p>
            <a:pPr>
              <a:spcBef>
                <a:spcPct val="0"/>
              </a:spcBef>
              <a:buNone/>
            </a:pPr>
            <a:r>
              <a:rPr lang="en-US" altLang="en-US" sz="2400" dirty="0" smtClean="0">
                <a:solidFill>
                  <a:schemeClr val="accent3"/>
                </a:solidFill>
                <a:latin typeface="B Times Bold" charset="0"/>
              </a:rPr>
              <a:t>&amp; disorder</a:t>
            </a:r>
          </a:p>
          <a:p>
            <a:pPr>
              <a:spcBef>
                <a:spcPct val="0"/>
              </a:spcBef>
              <a:buNone/>
            </a:pPr>
            <a:r>
              <a:rPr lang="en-US" altLang="en-US" sz="2400" dirty="0" smtClean="0">
                <a:solidFill>
                  <a:schemeClr val="accent3"/>
                </a:solidFill>
                <a:latin typeface="B Times Bold" charset="0"/>
              </a:rPr>
              <a:t>problems</a:t>
            </a:r>
            <a:endParaRPr lang="en-US" altLang="en-US" sz="2400" dirty="0">
              <a:solidFill>
                <a:schemeClr val="accent3"/>
              </a:solidFill>
              <a:latin typeface="B Times Bold" charset="0"/>
            </a:endParaRPr>
          </a:p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98F30-62AB-4B7C-9088-FB682691171A}" type="datetime1">
              <a:rPr lang="en-US" smtClean="0"/>
              <a:t>9/14/2018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910AA-61E9-4E09-8CCC-F63DE9291742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2123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dirty="0" smtClean="0">
                <a:solidFill>
                  <a:schemeClr val="bg2"/>
                </a:solidFill>
              </a:rPr>
              <a:t>S</a:t>
            </a:r>
            <a:r>
              <a:rPr lang="en-US" altLang="en-US" dirty="0">
                <a:solidFill>
                  <a:srgbClr val="DC0081"/>
                </a:solidFill>
              </a:rPr>
              <a:t> </a:t>
            </a:r>
            <a:r>
              <a:rPr lang="en-US" altLang="en-US" dirty="0" smtClean="0">
                <a:solidFill>
                  <a:srgbClr val="DC0081"/>
                </a:solidFill>
              </a:rPr>
              <a:t>         </a:t>
            </a:r>
            <a:r>
              <a:rPr lang="en-US" altLang="en-US" dirty="0" smtClean="0">
                <a:solidFill>
                  <a:schemeClr val="bg2"/>
                </a:solidFill>
              </a:rPr>
              <a:t>A</a:t>
            </a:r>
            <a:r>
              <a:rPr lang="en-US" altLang="en-US" dirty="0">
                <a:solidFill>
                  <a:srgbClr val="DC0081"/>
                </a:solidFill>
              </a:rPr>
              <a:t> </a:t>
            </a:r>
            <a:r>
              <a:rPr lang="en-US" altLang="en-US" dirty="0" smtClean="0">
                <a:solidFill>
                  <a:srgbClr val="DC0081"/>
                </a:solidFill>
              </a:rPr>
              <a:t>         </a:t>
            </a:r>
            <a:r>
              <a:rPr lang="en-US" altLang="en-US" dirty="0" smtClean="0"/>
              <a:t>R</a:t>
            </a:r>
            <a:r>
              <a:rPr lang="en-US" altLang="en-US" dirty="0">
                <a:solidFill>
                  <a:srgbClr val="3F000B"/>
                </a:solidFill>
              </a:rPr>
              <a:t> </a:t>
            </a:r>
            <a:r>
              <a:rPr lang="en-US" altLang="en-US" dirty="0" smtClean="0">
                <a:solidFill>
                  <a:srgbClr val="3F000B"/>
                </a:solidFill>
              </a:rPr>
              <a:t>         </a:t>
            </a:r>
            <a:r>
              <a:rPr lang="en-US" altLang="en-US" dirty="0" smtClean="0">
                <a:solidFill>
                  <a:schemeClr val="bg2"/>
                </a:solidFill>
              </a:rPr>
              <a:t>A</a:t>
            </a:r>
            <a:endParaRPr lang="en-US" altLang="en-US" dirty="0">
              <a:solidFill>
                <a:srgbClr val="DC0081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98F30-62AB-4B7C-9088-FB682691171A}" type="datetime1">
              <a:rPr lang="en-US" smtClean="0"/>
              <a:t>9/14/2018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910AA-61E9-4E09-8CCC-F63DE9291742}" type="slidenum">
              <a:rPr lang="en-US" smtClean="0"/>
              <a:t>22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"/>
          </p:nvPr>
        </p:nvSpPr>
        <p:spPr>
          <a:xfrm>
            <a:off x="4187952" y="1720791"/>
            <a:ext cx="2112264" cy="3544783"/>
          </a:xfrm>
        </p:spPr>
        <p:txBody>
          <a:bodyPr>
            <a:normAutofit/>
          </a:bodyPr>
          <a:lstStyle/>
          <a:p>
            <a:pPr>
              <a:spcBef>
                <a:spcPct val="0"/>
              </a:spcBef>
              <a:buNone/>
            </a:pPr>
            <a:r>
              <a:rPr lang="en-US" altLang="en-US" sz="2400" dirty="0">
                <a:solidFill>
                  <a:schemeClr val="accent3"/>
                </a:solidFill>
                <a:latin typeface="B Times Bold" charset="0"/>
              </a:rPr>
              <a:t>Analysis</a:t>
            </a:r>
          </a:p>
          <a:p>
            <a:pPr>
              <a:spcBef>
                <a:spcPct val="0"/>
              </a:spcBef>
              <a:buNone/>
            </a:pPr>
            <a:endParaRPr lang="en-US" altLang="en-US" sz="2400" dirty="0">
              <a:solidFill>
                <a:schemeClr val="accent3"/>
              </a:solidFill>
              <a:latin typeface="B Times Bold" charset="0"/>
            </a:endParaRPr>
          </a:p>
          <a:p>
            <a:pPr>
              <a:spcBef>
                <a:spcPct val="0"/>
              </a:spcBef>
              <a:buNone/>
            </a:pPr>
            <a:r>
              <a:rPr lang="en-US" altLang="en-US" sz="2400" dirty="0" smtClean="0">
                <a:solidFill>
                  <a:schemeClr val="accent3"/>
                </a:solidFill>
                <a:latin typeface="B Times Bold" charset="0"/>
              </a:rPr>
              <a:t>Understand</a:t>
            </a:r>
          </a:p>
          <a:p>
            <a:pPr>
              <a:spcBef>
                <a:spcPct val="0"/>
              </a:spcBef>
              <a:buNone/>
            </a:pPr>
            <a:r>
              <a:rPr lang="en-US" altLang="en-US" sz="2400" dirty="0" smtClean="0">
                <a:solidFill>
                  <a:schemeClr val="accent3"/>
                </a:solidFill>
                <a:latin typeface="B Times Bold" charset="0"/>
              </a:rPr>
              <a:t>conditions</a:t>
            </a:r>
          </a:p>
          <a:p>
            <a:pPr>
              <a:spcBef>
                <a:spcPct val="0"/>
              </a:spcBef>
              <a:buNone/>
            </a:pPr>
            <a:r>
              <a:rPr lang="en-US" altLang="en-US" sz="2400" dirty="0" smtClean="0">
                <a:solidFill>
                  <a:schemeClr val="accent3"/>
                </a:solidFill>
                <a:latin typeface="B Times Bold" charset="0"/>
              </a:rPr>
              <a:t>that cause</a:t>
            </a:r>
          </a:p>
          <a:p>
            <a:pPr>
              <a:spcBef>
                <a:spcPct val="0"/>
              </a:spcBef>
              <a:buNone/>
            </a:pPr>
            <a:r>
              <a:rPr lang="en-US" altLang="en-US" sz="2400" dirty="0" smtClean="0">
                <a:solidFill>
                  <a:schemeClr val="accent3"/>
                </a:solidFill>
                <a:latin typeface="B Times Bold" charset="0"/>
              </a:rPr>
              <a:t>problems to</a:t>
            </a:r>
          </a:p>
          <a:p>
            <a:pPr>
              <a:spcBef>
                <a:spcPct val="0"/>
              </a:spcBef>
              <a:buNone/>
            </a:pPr>
            <a:r>
              <a:rPr lang="en-US" altLang="en-US" sz="2400" dirty="0" smtClean="0">
                <a:solidFill>
                  <a:schemeClr val="accent3"/>
                </a:solidFill>
                <a:latin typeface="B Times Bold" charset="0"/>
              </a:rPr>
              <a:t>occur</a:t>
            </a:r>
            <a:endParaRPr lang="en-US" altLang="en-US" sz="2400" dirty="0">
              <a:solidFill>
                <a:schemeClr val="accent3"/>
              </a:solidFill>
              <a:latin typeface="B Times Bold" charset="0"/>
            </a:endParaRPr>
          </a:p>
        </p:txBody>
      </p:sp>
      <p:sp>
        <p:nvSpPr>
          <p:cNvPr id="12" name="Content Placeholder 2"/>
          <p:cNvSpPr>
            <a:spLocks noGrp="1"/>
          </p:cNvSpPr>
          <p:nvPr>
            <p:ph sz="half" idx="1"/>
          </p:nvPr>
        </p:nvSpPr>
        <p:spPr>
          <a:xfrm>
            <a:off x="1988819" y="1739079"/>
            <a:ext cx="2112264" cy="3544783"/>
          </a:xfrm>
        </p:spPr>
        <p:txBody>
          <a:bodyPr>
            <a:normAutofit/>
          </a:bodyPr>
          <a:lstStyle/>
          <a:p>
            <a:pPr>
              <a:spcBef>
                <a:spcPct val="0"/>
              </a:spcBef>
              <a:buNone/>
            </a:pPr>
            <a:r>
              <a:rPr lang="en-US" altLang="en-US" sz="2400" dirty="0">
                <a:solidFill>
                  <a:schemeClr val="accent3"/>
                </a:solidFill>
                <a:latin typeface="B Times Bold" charset="0"/>
              </a:rPr>
              <a:t>Scanning</a:t>
            </a:r>
          </a:p>
          <a:p>
            <a:pPr>
              <a:spcBef>
                <a:spcPct val="0"/>
              </a:spcBef>
              <a:buNone/>
            </a:pPr>
            <a:endParaRPr lang="en-US" altLang="en-US" sz="2400" dirty="0">
              <a:solidFill>
                <a:schemeClr val="accent3"/>
              </a:solidFill>
              <a:latin typeface="B Times Bold" charset="0"/>
            </a:endParaRPr>
          </a:p>
          <a:p>
            <a:pPr>
              <a:spcBef>
                <a:spcPct val="0"/>
              </a:spcBef>
              <a:buNone/>
            </a:pPr>
            <a:r>
              <a:rPr lang="en-US" altLang="en-US" sz="2400" dirty="0" smtClean="0">
                <a:solidFill>
                  <a:schemeClr val="accent3"/>
                </a:solidFill>
                <a:latin typeface="B Times Bold" charset="0"/>
              </a:rPr>
              <a:t>Identify</a:t>
            </a:r>
          </a:p>
          <a:p>
            <a:pPr>
              <a:spcBef>
                <a:spcPct val="0"/>
              </a:spcBef>
              <a:buNone/>
            </a:pPr>
            <a:r>
              <a:rPr lang="en-US" altLang="en-US" sz="2400" dirty="0" smtClean="0">
                <a:solidFill>
                  <a:schemeClr val="accent3"/>
                </a:solidFill>
                <a:latin typeface="B Times Bold" charset="0"/>
              </a:rPr>
              <a:t>Neighborhood</a:t>
            </a:r>
          </a:p>
          <a:p>
            <a:pPr>
              <a:spcBef>
                <a:spcPct val="0"/>
              </a:spcBef>
              <a:buNone/>
            </a:pPr>
            <a:r>
              <a:rPr lang="en-US" altLang="en-US" sz="2400" dirty="0" smtClean="0">
                <a:solidFill>
                  <a:schemeClr val="accent3"/>
                </a:solidFill>
                <a:latin typeface="B Times Bold" charset="0"/>
              </a:rPr>
              <a:t>crime</a:t>
            </a:r>
            <a:endParaRPr lang="en-US" altLang="en-US" sz="2400" dirty="0">
              <a:solidFill>
                <a:schemeClr val="accent3"/>
              </a:solidFill>
              <a:latin typeface="B Times Bold" charset="0"/>
            </a:endParaRPr>
          </a:p>
          <a:p>
            <a:pPr>
              <a:spcBef>
                <a:spcPct val="0"/>
              </a:spcBef>
              <a:buNone/>
            </a:pPr>
            <a:r>
              <a:rPr lang="en-US" altLang="en-US" sz="2400" dirty="0">
                <a:solidFill>
                  <a:schemeClr val="accent3"/>
                </a:solidFill>
                <a:latin typeface="B Times Bold" charset="0"/>
              </a:rPr>
              <a:t>&amp; </a:t>
            </a:r>
            <a:r>
              <a:rPr lang="en-US" altLang="en-US" sz="2400" dirty="0" smtClean="0">
                <a:solidFill>
                  <a:schemeClr val="accent3"/>
                </a:solidFill>
                <a:latin typeface="B Times Bold" charset="0"/>
              </a:rPr>
              <a:t>disorder</a:t>
            </a:r>
          </a:p>
          <a:p>
            <a:pPr>
              <a:spcBef>
                <a:spcPct val="0"/>
              </a:spcBef>
              <a:buNone/>
            </a:pPr>
            <a:r>
              <a:rPr lang="en-US" altLang="en-US" sz="2400" dirty="0" smtClean="0">
                <a:solidFill>
                  <a:schemeClr val="accent3"/>
                </a:solidFill>
                <a:latin typeface="B Times Bold" charset="0"/>
              </a:rPr>
              <a:t>problems</a:t>
            </a:r>
            <a:endParaRPr lang="en-US" altLang="en-US" sz="2400" dirty="0">
              <a:solidFill>
                <a:schemeClr val="accent3"/>
              </a:solidFill>
              <a:latin typeface="B Times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854634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dirty="0" smtClean="0">
                <a:solidFill>
                  <a:schemeClr val="bg2"/>
                </a:solidFill>
              </a:rPr>
              <a:t>S          A          R          </a:t>
            </a:r>
            <a:r>
              <a:rPr lang="en-US" altLang="en-US" dirty="0" smtClean="0"/>
              <a:t>A</a:t>
            </a:r>
            <a:endParaRPr lang="en-US" altLang="en-US" dirty="0">
              <a:solidFill>
                <a:schemeClr val="bg2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98F30-62AB-4B7C-9088-FB682691171A}" type="datetime1">
              <a:rPr lang="en-US" smtClean="0"/>
              <a:t>9/14/2018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910AA-61E9-4E09-8CCC-F63DE9291742}" type="slidenum">
              <a:rPr lang="en-US" smtClean="0"/>
              <a:t>23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4187952" y="1720791"/>
            <a:ext cx="2112264" cy="3544783"/>
          </a:xfrm>
        </p:spPr>
        <p:txBody>
          <a:bodyPr>
            <a:normAutofit/>
          </a:bodyPr>
          <a:lstStyle/>
          <a:p>
            <a:pPr>
              <a:spcBef>
                <a:spcPct val="0"/>
              </a:spcBef>
              <a:buNone/>
            </a:pPr>
            <a:r>
              <a:rPr lang="en-US" altLang="en-US" sz="2400" dirty="0">
                <a:solidFill>
                  <a:schemeClr val="accent3"/>
                </a:solidFill>
                <a:latin typeface="B Times Bold" charset="0"/>
              </a:rPr>
              <a:t>Analysis</a:t>
            </a:r>
          </a:p>
          <a:p>
            <a:pPr>
              <a:spcBef>
                <a:spcPct val="0"/>
              </a:spcBef>
              <a:buNone/>
            </a:pPr>
            <a:endParaRPr lang="en-US" altLang="en-US" sz="2400" dirty="0">
              <a:solidFill>
                <a:schemeClr val="accent3"/>
              </a:solidFill>
              <a:latin typeface="B Times Bold" charset="0"/>
            </a:endParaRPr>
          </a:p>
          <a:p>
            <a:pPr>
              <a:spcBef>
                <a:spcPct val="0"/>
              </a:spcBef>
              <a:buNone/>
            </a:pPr>
            <a:r>
              <a:rPr lang="en-US" altLang="en-US" sz="2400" dirty="0" smtClean="0">
                <a:solidFill>
                  <a:schemeClr val="accent3"/>
                </a:solidFill>
                <a:latin typeface="B Times Bold" charset="0"/>
              </a:rPr>
              <a:t>Understand</a:t>
            </a:r>
          </a:p>
          <a:p>
            <a:pPr>
              <a:spcBef>
                <a:spcPct val="0"/>
              </a:spcBef>
              <a:buNone/>
            </a:pPr>
            <a:r>
              <a:rPr lang="en-US" altLang="en-US" sz="2400" dirty="0" smtClean="0">
                <a:solidFill>
                  <a:schemeClr val="accent3"/>
                </a:solidFill>
                <a:latin typeface="B Times Bold" charset="0"/>
              </a:rPr>
              <a:t>conditions</a:t>
            </a:r>
          </a:p>
          <a:p>
            <a:pPr>
              <a:spcBef>
                <a:spcPct val="0"/>
              </a:spcBef>
              <a:buNone/>
            </a:pPr>
            <a:r>
              <a:rPr lang="en-US" altLang="en-US" sz="2400" dirty="0" smtClean="0">
                <a:solidFill>
                  <a:schemeClr val="accent3"/>
                </a:solidFill>
                <a:latin typeface="B Times Bold" charset="0"/>
              </a:rPr>
              <a:t>that cause</a:t>
            </a:r>
          </a:p>
          <a:p>
            <a:pPr>
              <a:spcBef>
                <a:spcPct val="0"/>
              </a:spcBef>
              <a:buNone/>
            </a:pPr>
            <a:r>
              <a:rPr lang="en-US" altLang="en-US" sz="2400" dirty="0" smtClean="0">
                <a:solidFill>
                  <a:schemeClr val="accent3"/>
                </a:solidFill>
                <a:latin typeface="B Times Bold" charset="0"/>
              </a:rPr>
              <a:t>problems to</a:t>
            </a:r>
          </a:p>
          <a:p>
            <a:pPr>
              <a:spcBef>
                <a:spcPct val="0"/>
              </a:spcBef>
              <a:buNone/>
            </a:pPr>
            <a:r>
              <a:rPr lang="en-US" altLang="en-US" sz="2400" dirty="0" smtClean="0">
                <a:solidFill>
                  <a:schemeClr val="accent3"/>
                </a:solidFill>
                <a:latin typeface="B Times Bold" charset="0"/>
              </a:rPr>
              <a:t>occur</a:t>
            </a:r>
            <a:endParaRPr lang="en-US" altLang="en-US" sz="2400" dirty="0">
              <a:solidFill>
                <a:schemeClr val="accent3"/>
              </a:solidFill>
              <a:latin typeface="B Times Bold" charset="0"/>
            </a:endParaRPr>
          </a:p>
        </p:txBody>
      </p:sp>
      <p:sp>
        <p:nvSpPr>
          <p:cNvPr id="11" name="Content Placeholder 2"/>
          <p:cNvSpPr>
            <a:spLocks noGrp="1"/>
          </p:cNvSpPr>
          <p:nvPr>
            <p:ph sz="half" idx="1"/>
          </p:nvPr>
        </p:nvSpPr>
        <p:spPr>
          <a:xfrm>
            <a:off x="1988819" y="1739079"/>
            <a:ext cx="2112264" cy="3544783"/>
          </a:xfrm>
        </p:spPr>
        <p:txBody>
          <a:bodyPr>
            <a:normAutofit/>
          </a:bodyPr>
          <a:lstStyle/>
          <a:p>
            <a:pPr>
              <a:spcBef>
                <a:spcPct val="0"/>
              </a:spcBef>
              <a:buNone/>
            </a:pPr>
            <a:r>
              <a:rPr lang="en-US" altLang="en-US" sz="2400" dirty="0">
                <a:solidFill>
                  <a:schemeClr val="accent3"/>
                </a:solidFill>
                <a:latin typeface="B Times Bold" charset="0"/>
              </a:rPr>
              <a:t>Scanning</a:t>
            </a:r>
          </a:p>
          <a:p>
            <a:pPr>
              <a:spcBef>
                <a:spcPct val="0"/>
              </a:spcBef>
              <a:buNone/>
            </a:pPr>
            <a:endParaRPr lang="en-US" altLang="en-US" sz="2400" dirty="0">
              <a:solidFill>
                <a:schemeClr val="accent3"/>
              </a:solidFill>
              <a:latin typeface="B Times Bold" charset="0"/>
            </a:endParaRPr>
          </a:p>
          <a:p>
            <a:pPr>
              <a:spcBef>
                <a:spcPct val="0"/>
              </a:spcBef>
              <a:buNone/>
            </a:pPr>
            <a:r>
              <a:rPr lang="en-US" altLang="en-US" sz="2400" dirty="0" smtClean="0">
                <a:solidFill>
                  <a:schemeClr val="accent3"/>
                </a:solidFill>
                <a:latin typeface="B Times Bold" charset="0"/>
              </a:rPr>
              <a:t>Identify</a:t>
            </a:r>
          </a:p>
          <a:p>
            <a:pPr>
              <a:spcBef>
                <a:spcPct val="0"/>
              </a:spcBef>
              <a:buNone/>
            </a:pPr>
            <a:r>
              <a:rPr lang="en-US" altLang="en-US" sz="2400" dirty="0" smtClean="0">
                <a:solidFill>
                  <a:schemeClr val="accent3"/>
                </a:solidFill>
                <a:latin typeface="B Times Bold" charset="0"/>
              </a:rPr>
              <a:t>Neighborhood</a:t>
            </a:r>
          </a:p>
          <a:p>
            <a:pPr>
              <a:spcBef>
                <a:spcPct val="0"/>
              </a:spcBef>
              <a:buNone/>
            </a:pPr>
            <a:r>
              <a:rPr lang="en-US" altLang="en-US" sz="2400" dirty="0" smtClean="0">
                <a:solidFill>
                  <a:schemeClr val="accent3"/>
                </a:solidFill>
                <a:latin typeface="B Times Bold" charset="0"/>
              </a:rPr>
              <a:t>crime</a:t>
            </a:r>
            <a:endParaRPr lang="en-US" altLang="en-US" sz="2400" dirty="0">
              <a:solidFill>
                <a:schemeClr val="accent3"/>
              </a:solidFill>
              <a:latin typeface="B Times Bold" charset="0"/>
            </a:endParaRPr>
          </a:p>
          <a:p>
            <a:pPr>
              <a:spcBef>
                <a:spcPct val="0"/>
              </a:spcBef>
              <a:buNone/>
            </a:pPr>
            <a:r>
              <a:rPr lang="en-US" altLang="en-US" sz="2400" dirty="0">
                <a:solidFill>
                  <a:schemeClr val="accent3"/>
                </a:solidFill>
                <a:latin typeface="B Times Bold" charset="0"/>
              </a:rPr>
              <a:t>&amp; </a:t>
            </a:r>
            <a:r>
              <a:rPr lang="en-US" altLang="en-US" sz="2400" dirty="0" smtClean="0">
                <a:solidFill>
                  <a:schemeClr val="accent3"/>
                </a:solidFill>
                <a:latin typeface="B Times Bold" charset="0"/>
              </a:rPr>
              <a:t>disorder</a:t>
            </a:r>
          </a:p>
          <a:p>
            <a:pPr>
              <a:spcBef>
                <a:spcPct val="0"/>
              </a:spcBef>
              <a:buNone/>
            </a:pPr>
            <a:r>
              <a:rPr lang="en-US" altLang="en-US" sz="2400" dirty="0" smtClean="0">
                <a:solidFill>
                  <a:schemeClr val="accent3"/>
                </a:solidFill>
                <a:latin typeface="B Times Bold" charset="0"/>
              </a:rPr>
              <a:t>problems</a:t>
            </a:r>
            <a:endParaRPr lang="en-US" altLang="en-US" sz="2400" dirty="0">
              <a:solidFill>
                <a:schemeClr val="accent3"/>
              </a:solidFill>
              <a:latin typeface="B Times Bold" charset="0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6387084" y="1690686"/>
            <a:ext cx="2139697" cy="1936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chemeClr val="accent3"/>
                </a:solidFill>
                <a:latin typeface="B Times Bold" charset="0"/>
              </a:rPr>
              <a:t>Response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dirty="0">
              <a:solidFill>
                <a:schemeClr val="accent3"/>
              </a:solidFill>
              <a:latin typeface="B Times Bold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chemeClr val="accent3"/>
                </a:solidFill>
                <a:latin typeface="B Times Bold" charset="0"/>
              </a:rPr>
              <a:t>Develop &amp; Implement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chemeClr val="accent3"/>
                </a:solidFill>
                <a:latin typeface="B Times Bold" charset="0"/>
              </a:rPr>
              <a:t>Solutions</a:t>
            </a:r>
          </a:p>
        </p:txBody>
      </p:sp>
    </p:spTree>
    <p:extLst>
      <p:ext uri="{BB962C8B-B14F-4D97-AF65-F5344CB8AC3E}">
        <p14:creationId xmlns:p14="http://schemas.microsoft.com/office/powerpoint/2010/main" val="8382373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dirty="0">
                <a:solidFill>
                  <a:schemeClr val="bg2"/>
                </a:solidFill>
              </a:rPr>
              <a:t>S          A          R           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98F30-62AB-4B7C-9088-FB682691171A}" type="datetime1">
              <a:rPr lang="en-US" smtClean="0"/>
              <a:t>9/14/2018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910AA-61E9-4E09-8CCC-F63DE9291742}" type="slidenum">
              <a:rPr lang="en-US" smtClean="0"/>
              <a:t>24</a:t>
            </a:fld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sz="half" idx="1"/>
          </p:nvPr>
        </p:nvSpPr>
        <p:spPr>
          <a:xfrm>
            <a:off x="4187952" y="1720791"/>
            <a:ext cx="2112264" cy="3544783"/>
          </a:xfrm>
        </p:spPr>
        <p:txBody>
          <a:bodyPr>
            <a:normAutofit/>
          </a:bodyPr>
          <a:lstStyle/>
          <a:p>
            <a:pPr>
              <a:spcBef>
                <a:spcPct val="0"/>
              </a:spcBef>
              <a:buNone/>
            </a:pPr>
            <a:r>
              <a:rPr lang="en-US" altLang="en-US" sz="2400" dirty="0">
                <a:solidFill>
                  <a:schemeClr val="accent3"/>
                </a:solidFill>
                <a:latin typeface="B Times Bold" charset="0"/>
              </a:rPr>
              <a:t>Analysis</a:t>
            </a:r>
          </a:p>
          <a:p>
            <a:pPr>
              <a:spcBef>
                <a:spcPct val="0"/>
              </a:spcBef>
              <a:buNone/>
            </a:pPr>
            <a:endParaRPr lang="en-US" altLang="en-US" sz="2400" dirty="0">
              <a:solidFill>
                <a:schemeClr val="accent3"/>
              </a:solidFill>
              <a:latin typeface="B Times Bold" charset="0"/>
            </a:endParaRPr>
          </a:p>
          <a:p>
            <a:pPr>
              <a:spcBef>
                <a:spcPct val="0"/>
              </a:spcBef>
              <a:buNone/>
            </a:pPr>
            <a:r>
              <a:rPr lang="en-US" altLang="en-US" sz="2400" dirty="0" smtClean="0">
                <a:solidFill>
                  <a:schemeClr val="accent3"/>
                </a:solidFill>
                <a:latin typeface="B Times Bold" charset="0"/>
              </a:rPr>
              <a:t>Understand</a:t>
            </a:r>
          </a:p>
          <a:p>
            <a:pPr>
              <a:spcBef>
                <a:spcPct val="0"/>
              </a:spcBef>
              <a:buNone/>
            </a:pPr>
            <a:r>
              <a:rPr lang="en-US" altLang="en-US" sz="2400" dirty="0" smtClean="0">
                <a:solidFill>
                  <a:schemeClr val="accent3"/>
                </a:solidFill>
                <a:latin typeface="B Times Bold" charset="0"/>
              </a:rPr>
              <a:t>conditions</a:t>
            </a:r>
          </a:p>
          <a:p>
            <a:pPr>
              <a:spcBef>
                <a:spcPct val="0"/>
              </a:spcBef>
              <a:buNone/>
            </a:pPr>
            <a:r>
              <a:rPr lang="en-US" altLang="en-US" sz="2400" dirty="0" smtClean="0">
                <a:solidFill>
                  <a:schemeClr val="accent3"/>
                </a:solidFill>
                <a:latin typeface="B Times Bold" charset="0"/>
              </a:rPr>
              <a:t>that cause</a:t>
            </a:r>
          </a:p>
          <a:p>
            <a:pPr>
              <a:spcBef>
                <a:spcPct val="0"/>
              </a:spcBef>
              <a:buNone/>
            </a:pPr>
            <a:r>
              <a:rPr lang="en-US" altLang="en-US" sz="2400" dirty="0" smtClean="0">
                <a:solidFill>
                  <a:schemeClr val="accent3"/>
                </a:solidFill>
                <a:latin typeface="B Times Bold" charset="0"/>
              </a:rPr>
              <a:t>problems to</a:t>
            </a:r>
          </a:p>
          <a:p>
            <a:pPr>
              <a:spcBef>
                <a:spcPct val="0"/>
              </a:spcBef>
              <a:buNone/>
            </a:pPr>
            <a:r>
              <a:rPr lang="en-US" altLang="en-US" sz="2400" dirty="0" smtClean="0">
                <a:solidFill>
                  <a:schemeClr val="accent3"/>
                </a:solidFill>
                <a:latin typeface="B Times Bold" charset="0"/>
              </a:rPr>
              <a:t>occur</a:t>
            </a:r>
            <a:endParaRPr lang="en-US" altLang="en-US" sz="2400" dirty="0">
              <a:solidFill>
                <a:schemeClr val="accent3"/>
              </a:solidFill>
              <a:latin typeface="B Times Bold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sz="half" idx="1"/>
          </p:nvPr>
        </p:nvSpPr>
        <p:spPr>
          <a:xfrm>
            <a:off x="1988819" y="1739079"/>
            <a:ext cx="2112264" cy="3544783"/>
          </a:xfrm>
        </p:spPr>
        <p:txBody>
          <a:bodyPr>
            <a:normAutofit/>
          </a:bodyPr>
          <a:lstStyle/>
          <a:p>
            <a:pPr>
              <a:spcBef>
                <a:spcPct val="0"/>
              </a:spcBef>
              <a:buNone/>
            </a:pPr>
            <a:r>
              <a:rPr lang="en-US" altLang="en-US" sz="2400" dirty="0">
                <a:solidFill>
                  <a:schemeClr val="accent3"/>
                </a:solidFill>
                <a:latin typeface="B Times Bold" charset="0"/>
              </a:rPr>
              <a:t>Scanning</a:t>
            </a:r>
          </a:p>
          <a:p>
            <a:pPr>
              <a:spcBef>
                <a:spcPct val="0"/>
              </a:spcBef>
              <a:buNone/>
            </a:pPr>
            <a:endParaRPr lang="en-US" altLang="en-US" sz="2400" dirty="0">
              <a:solidFill>
                <a:schemeClr val="accent3"/>
              </a:solidFill>
              <a:latin typeface="B Times Bold" charset="0"/>
            </a:endParaRPr>
          </a:p>
          <a:p>
            <a:pPr>
              <a:spcBef>
                <a:spcPct val="0"/>
              </a:spcBef>
              <a:buNone/>
            </a:pPr>
            <a:r>
              <a:rPr lang="en-US" altLang="en-US" sz="2400" dirty="0" smtClean="0">
                <a:solidFill>
                  <a:schemeClr val="accent3"/>
                </a:solidFill>
                <a:latin typeface="B Times Bold" charset="0"/>
              </a:rPr>
              <a:t>Identify</a:t>
            </a:r>
          </a:p>
          <a:p>
            <a:pPr>
              <a:spcBef>
                <a:spcPct val="0"/>
              </a:spcBef>
              <a:buNone/>
            </a:pPr>
            <a:r>
              <a:rPr lang="en-US" altLang="en-US" sz="2400" dirty="0" smtClean="0">
                <a:solidFill>
                  <a:schemeClr val="accent3"/>
                </a:solidFill>
                <a:latin typeface="B Times Bold" charset="0"/>
              </a:rPr>
              <a:t>Neighborhood</a:t>
            </a:r>
          </a:p>
          <a:p>
            <a:pPr>
              <a:spcBef>
                <a:spcPct val="0"/>
              </a:spcBef>
              <a:buNone/>
            </a:pPr>
            <a:r>
              <a:rPr lang="en-US" altLang="en-US" sz="2400" dirty="0" smtClean="0">
                <a:solidFill>
                  <a:schemeClr val="accent3"/>
                </a:solidFill>
                <a:latin typeface="B Times Bold" charset="0"/>
              </a:rPr>
              <a:t>crime</a:t>
            </a:r>
            <a:endParaRPr lang="en-US" altLang="en-US" sz="2400" dirty="0">
              <a:solidFill>
                <a:schemeClr val="accent3"/>
              </a:solidFill>
              <a:latin typeface="B Times Bold" charset="0"/>
            </a:endParaRPr>
          </a:p>
          <a:p>
            <a:pPr>
              <a:spcBef>
                <a:spcPct val="0"/>
              </a:spcBef>
              <a:buNone/>
            </a:pPr>
            <a:r>
              <a:rPr lang="en-US" altLang="en-US" sz="2400" dirty="0">
                <a:solidFill>
                  <a:schemeClr val="accent3"/>
                </a:solidFill>
                <a:latin typeface="B Times Bold" charset="0"/>
              </a:rPr>
              <a:t>&amp; </a:t>
            </a:r>
            <a:r>
              <a:rPr lang="en-US" altLang="en-US" sz="2400" dirty="0" smtClean="0">
                <a:solidFill>
                  <a:schemeClr val="accent3"/>
                </a:solidFill>
                <a:latin typeface="B Times Bold" charset="0"/>
              </a:rPr>
              <a:t>disorder</a:t>
            </a:r>
          </a:p>
          <a:p>
            <a:pPr>
              <a:spcBef>
                <a:spcPct val="0"/>
              </a:spcBef>
              <a:buNone/>
            </a:pPr>
            <a:r>
              <a:rPr lang="en-US" altLang="en-US" sz="2400" dirty="0" smtClean="0">
                <a:solidFill>
                  <a:schemeClr val="accent3"/>
                </a:solidFill>
                <a:latin typeface="B Times Bold" charset="0"/>
              </a:rPr>
              <a:t>problems</a:t>
            </a:r>
            <a:endParaRPr lang="en-US" altLang="en-US" sz="2400" dirty="0">
              <a:solidFill>
                <a:schemeClr val="accent3"/>
              </a:solidFill>
              <a:latin typeface="B Times Bold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6387084" y="1690686"/>
            <a:ext cx="2139697" cy="1936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chemeClr val="accent3"/>
                </a:solidFill>
                <a:latin typeface="B Times Bold" charset="0"/>
              </a:rPr>
              <a:t>Response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dirty="0">
              <a:solidFill>
                <a:schemeClr val="accent3"/>
              </a:solidFill>
              <a:latin typeface="B Times Bold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chemeClr val="accent3"/>
                </a:solidFill>
                <a:latin typeface="B Times Bold" charset="0"/>
              </a:rPr>
              <a:t>Develop &amp; Implement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chemeClr val="accent3"/>
                </a:solidFill>
                <a:latin typeface="B Times Bold" charset="0"/>
              </a:rPr>
              <a:t>Solutions</a:t>
            </a: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8613650" y="1690686"/>
            <a:ext cx="1956815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chemeClr val="accent3"/>
                </a:solidFill>
                <a:latin typeface="B Times Bold" charset="0"/>
              </a:rPr>
              <a:t>Assessment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dirty="0">
              <a:solidFill>
                <a:schemeClr val="accent3"/>
              </a:solidFill>
              <a:latin typeface="B Times Bold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chemeClr val="accent3"/>
                </a:solidFill>
                <a:latin typeface="B Times Bold" charset="0"/>
              </a:rPr>
              <a:t>Determine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chemeClr val="accent3"/>
                </a:solidFill>
                <a:latin typeface="B Times Bold" charset="0"/>
              </a:rPr>
              <a:t>the Impact</a:t>
            </a:r>
          </a:p>
        </p:txBody>
      </p:sp>
    </p:spTree>
    <p:extLst>
      <p:ext uri="{BB962C8B-B14F-4D97-AF65-F5344CB8AC3E}">
        <p14:creationId xmlns:p14="http://schemas.microsoft.com/office/powerpoint/2010/main" val="154839326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D5775-FE20-48F4-918D-359D531D53A5}" type="datetime1">
              <a:rPr lang="en-US" smtClean="0"/>
              <a:t>9/14/2018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910AA-61E9-4E09-8CCC-F63DE9291742}" type="slidenum">
              <a:rPr lang="en-US" smtClean="0"/>
              <a:t>25</a:t>
            </a:fld>
            <a:endParaRPr lang="en-US"/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319210" y="1005840"/>
            <a:ext cx="3886200" cy="3048000"/>
            <a:chOff x="3168" y="7058"/>
            <a:chExt cx="3312" cy="1894"/>
          </a:xfrm>
          <a:solidFill>
            <a:schemeClr val="accent2"/>
          </a:solidFill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3168" y="7058"/>
              <a:ext cx="3312" cy="1008"/>
              <a:chOff x="2160" y="9648"/>
              <a:chExt cx="3312" cy="1008"/>
            </a:xfrm>
            <a:grpFill/>
          </p:grpSpPr>
          <p:sp>
            <p:nvSpPr>
              <p:cNvPr id="7" name="AutoShape 6"/>
              <p:cNvSpPr>
                <a:spLocks noChangeArrowheads="1"/>
              </p:cNvSpPr>
              <p:nvPr/>
            </p:nvSpPr>
            <p:spPr bwMode="auto">
              <a:xfrm>
                <a:off x="2160" y="9648"/>
                <a:ext cx="720" cy="1008"/>
              </a:xfrm>
              <a:prstGeom prst="rightArrow">
                <a:avLst>
                  <a:gd name="adj1" fmla="val 51981"/>
                  <a:gd name="adj2" fmla="val 23333"/>
                </a:avLst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600" dirty="0">
                    <a:ln w="0"/>
                    <a:effectLst>
                      <a:outerShdw blurRad="38100" dist="25400" dir="5400000" algn="ctr" rotWithShape="0">
                        <a:srgbClr val="6E747A">
                          <a:alpha val="43000"/>
                        </a:srgbClr>
                      </a:outerShdw>
                    </a:effectLst>
                    <a:latin typeface="Arial" panose="020B0604020202020204" pitchFamily="34" charset="0"/>
                  </a:rPr>
                  <a:t>S</a:t>
                </a:r>
              </a:p>
            </p:txBody>
          </p:sp>
          <p:sp>
            <p:nvSpPr>
              <p:cNvPr id="8" name="AutoShape 7"/>
              <p:cNvSpPr>
                <a:spLocks noChangeArrowheads="1"/>
              </p:cNvSpPr>
              <p:nvPr/>
            </p:nvSpPr>
            <p:spPr bwMode="auto">
              <a:xfrm>
                <a:off x="3024" y="9648"/>
                <a:ext cx="720" cy="1008"/>
              </a:xfrm>
              <a:prstGeom prst="rightArrow">
                <a:avLst>
                  <a:gd name="adj1" fmla="val 51981"/>
                  <a:gd name="adj2" fmla="val 23333"/>
                </a:avLst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600">
                    <a:ln w="0"/>
                    <a:effectLst>
                      <a:outerShdw blurRad="38100" dist="25400" dir="5400000" algn="ctr" rotWithShape="0">
                        <a:srgbClr val="6E747A">
                          <a:alpha val="43000"/>
                        </a:srgbClr>
                      </a:outerShdw>
                    </a:effectLst>
                    <a:latin typeface="Arial" panose="020B0604020202020204" pitchFamily="34" charset="0"/>
                  </a:rPr>
                  <a:t>A</a:t>
                </a:r>
                <a:endParaRPr lang="en-US" altLang="en-US" sz="1600" i="1">
                  <a:ln w="0"/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latin typeface="Arial" panose="020B0604020202020204" pitchFamily="34" charset="0"/>
                </a:endParaRPr>
              </a:p>
            </p:txBody>
          </p:sp>
          <p:sp>
            <p:nvSpPr>
              <p:cNvPr id="9" name="AutoShape 8"/>
              <p:cNvSpPr>
                <a:spLocks noChangeArrowheads="1"/>
              </p:cNvSpPr>
              <p:nvPr/>
            </p:nvSpPr>
            <p:spPr bwMode="auto">
              <a:xfrm>
                <a:off x="3888" y="9648"/>
                <a:ext cx="720" cy="1008"/>
              </a:xfrm>
              <a:prstGeom prst="rightArrow">
                <a:avLst>
                  <a:gd name="adj1" fmla="val 51981"/>
                  <a:gd name="adj2" fmla="val 23333"/>
                </a:avLst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600" i="1">
                    <a:ln w="0"/>
                    <a:effectLst>
                      <a:outerShdw blurRad="38100" dist="25400" dir="5400000" algn="ctr" rotWithShape="0">
                        <a:srgbClr val="6E747A">
                          <a:alpha val="43000"/>
                        </a:srgbClr>
                      </a:outerShdw>
                    </a:effectLst>
                    <a:latin typeface="Arial" panose="020B0604020202020204" pitchFamily="34" charset="0"/>
                  </a:rPr>
                  <a:t>R</a:t>
                </a:r>
              </a:p>
            </p:txBody>
          </p:sp>
          <p:sp>
            <p:nvSpPr>
              <p:cNvPr id="10" name="AutoShape 9"/>
              <p:cNvSpPr>
                <a:spLocks noChangeArrowheads="1"/>
              </p:cNvSpPr>
              <p:nvPr/>
            </p:nvSpPr>
            <p:spPr bwMode="auto">
              <a:xfrm>
                <a:off x="4752" y="9648"/>
                <a:ext cx="720" cy="1008"/>
              </a:xfrm>
              <a:prstGeom prst="rightArrow">
                <a:avLst>
                  <a:gd name="adj1" fmla="val 51981"/>
                  <a:gd name="adj2" fmla="val 23333"/>
                </a:avLst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600" i="1">
                    <a:ln w="0"/>
                    <a:effectLst>
                      <a:outerShdw blurRad="38100" dist="25400" dir="5400000" algn="ctr" rotWithShape="0">
                        <a:srgbClr val="6E747A">
                          <a:alpha val="43000"/>
                        </a:srgbClr>
                      </a:outerShdw>
                    </a:effectLst>
                    <a:latin typeface="Arial" panose="020B0604020202020204" pitchFamily="34" charset="0"/>
                  </a:rPr>
                  <a:t>A</a:t>
                </a:r>
              </a:p>
            </p:txBody>
          </p:sp>
        </p:grpSp>
        <p:sp>
          <p:nvSpPr>
            <p:cNvPr id="6" name="Freeform 10"/>
            <p:cNvSpPr>
              <a:spLocks/>
            </p:cNvSpPr>
            <p:nvPr/>
          </p:nvSpPr>
          <p:spPr bwMode="auto">
            <a:xfrm>
              <a:off x="3744" y="7346"/>
              <a:ext cx="1574" cy="1606"/>
            </a:xfrm>
            <a:custGeom>
              <a:avLst/>
              <a:gdLst>
                <a:gd name="T0" fmla="*/ 104 w 1574"/>
                <a:gd name="T1" fmla="*/ 183 h 1606"/>
                <a:gd name="T2" fmla="*/ 185 w 1574"/>
                <a:gd name="T3" fmla="*/ 284 h 1606"/>
                <a:gd name="T4" fmla="*/ 299 w 1574"/>
                <a:gd name="T5" fmla="*/ 422 h 1606"/>
                <a:gd name="T6" fmla="*/ 404 w 1574"/>
                <a:gd name="T7" fmla="*/ 540 h 1606"/>
                <a:gd name="T8" fmla="*/ 539 w 1574"/>
                <a:gd name="T9" fmla="*/ 681 h 1606"/>
                <a:gd name="T10" fmla="*/ 619 w 1574"/>
                <a:gd name="T11" fmla="*/ 762 h 1606"/>
                <a:gd name="T12" fmla="*/ 486 w 1574"/>
                <a:gd name="T13" fmla="*/ 908 h 1606"/>
                <a:gd name="T14" fmla="*/ 359 w 1574"/>
                <a:gd name="T15" fmla="*/ 1058 h 1606"/>
                <a:gd name="T16" fmla="*/ 274 w 1574"/>
                <a:gd name="T17" fmla="*/ 1151 h 1606"/>
                <a:gd name="T18" fmla="*/ 183 w 1574"/>
                <a:gd name="T19" fmla="*/ 1247 h 1606"/>
                <a:gd name="T20" fmla="*/ 95 w 1574"/>
                <a:gd name="T21" fmla="*/ 1345 h 1606"/>
                <a:gd name="T22" fmla="*/ 23 w 1574"/>
                <a:gd name="T23" fmla="*/ 1444 h 1606"/>
                <a:gd name="T24" fmla="*/ 58 w 1574"/>
                <a:gd name="T25" fmla="*/ 1602 h 1606"/>
                <a:gd name="T26" fmla="*/ 226 w 1574"/>
                <a:gd name="T27" fmla="*/ 1531 h 1606"/>
                <a:gd name="T28" fmla="*/ 326 w 1574"/>
                <a:gd name="T29" fmla="*/ 1415 h 1606"/>
                <a:gd name="T30" fmla="*/ 416 w 1574"/>
                <a:gd name="T31" fmla="*/ 1297 h 1606"/>
                <a:gd name="T32" fmla="*/ 494 w 1574"/>
                <a:gd name="T33" fmla="*/ 1193 h 1606"/>
                <a:gd name="T34" fmla="*/ 600 w 1574"/>
                <a:gd name="T35" fmla="*/ 1068 h 1606"/>
                <a:gd name="T36" fmla="*/ 730 w 1574"/>
                <a:gd name="T37" fmla="*/ 918 h 1606"/>
                <a:gd name="T38" fmla="*/ 800 w 1574"/>
                <a:gd name="T39" fmla="*/ 941 h 1606"/>
                <a:gd name="T40" fmla="*/ 866 w 1574"/>
                <a:gd name="T41" fmla="*/ 1005 h 1606"/>
                <a:gd name="T42" fmla="*/ 933 w 1574"/>
                <a:gd name="T43" fmla="*/ 1068 h 1606"/>
                <a:gd name="T44" fmla="*/ 1000 w 1574"/>
                <a:gd name="T45" fmla="*/ 1131 h 1606"/>
                <a:gd name="T46" fmla="*/ 1066 w 1574"/>
                <a:gd name="T47" fmla="*/ 1193 h 1606"/>
                <a:gd name="T48" fmla="*/ 1130 w 1574"/>
                <a:gd name="T49" fmla="*/ 1251 h 1606"/>
                <a:gd name="T50" fmla="*/ 1208 w 1574"/>
                <a:gd name="T51" fmla="*/ 1322 h 1606"/>
                <a:gd name="T52" fmla="*/ 1322 w 1574"/>
                <a:gd name="T53" fmla="*/ 1420 h 1606"/>
                <a:gd name="T54" fmla="*/ 1420 w 1574"/>
                <a:gd name="T55" fmla="*/ 1501 h 1606"/>
                <a:gd name="T56" fmla="*/ 1524 w 1574"/>
                <a:gd name="T57" fmla="*/ 1572 h 1606"/>
                <a:gd name="T58" fmla="*/ 1534 w 1574"/>
                <a:gd name="T59" fmla="*/ 1436 h 1606"/>
                <a:gd name="T60" fmla="*/ 1437 w 1574"/>
                <a:gd name="T61" fmla="*/ 1333 h 1606"/>
                <a:gd name="T62" fmla="*/ 1344 w 1574"/>
                <a:gd name="T63" fmla="*/ 1246 h 1606"/>
                <a:gd name="T64" fmla="*/ 1239 w 1574"/>
                <a:gd name="T65" fmla="*/ 1135 h 1606"/>
                <a:gd name="T66" fmla="*/ 1100 w 1574"/>
                <a:gd name="T67" fmla="*/ 983 h 1606"/>
                <a:gd name="T68" fmla="*/ 944 w 1574"/>
                <a:gd name="T69" fmla="*/ 813 h 1606"/>
                <a:gd name="T70" fmla="*/ 947 w 1574"/>
                <a:gd name="T71" fmla="*/ 672 h 1606"/>
                <a:gd name="T72" fmla="*/ 1055 w 1574"/>
                <a:gd name="T73" fmla="*/ 551 h 1606"/>
                <a:gd name="T74" fmla="*/ 1162 w 1574"/>
                <a:gd name="T75" fmla="*/ 433 h 1606"/>
                <a:gd name="T76" fmla="*/ 1264 w 1574"/>
                <a:gd name="T77" fmla="*/ 321 h 1606"/>
                <a:gd name="T78" fmla="*/ 1356 w 1574"/>
                <a:gd name="T79" fmla="*/ 220 h 1606"/>
                <a:gd name="T80" fmla="*/ 1476 w 1574"/>
                <a:gd name="T81" fmla="*/ 94 h 1606"/>
                <a:gd name="T82" fmla="*/ 1527 w 1574"/>
                <a:gd name="T83" fmla="*/ 0 h 1606"/>
                <a:gd name="T84" fmla="*/ 1423 w 1574"/>
                <a:gd name="T85" fmla="*/ 66 h 1606"/>
                <a:gd name="T86" fmla="*/ 1321 w 1574"/>
                <a:gd name="T87" fmla="*/ 136 h 1606"/>
                <a:gd name="T88" fmla="*/ 1221 w 1574"/>
                <a:gd name="T89" fmla="*/ 209 h 1606"/>
                <a:gd name="T90" fmla="*/ 1124 w 1574"/>
                <a:gd name="T91" fmla="*/ 286 h 1606"/>
                <a:gd name="T92" fmla="*/ 1028 w 1574"/>
                <a:gd name="T93" fmla="*/ 366 h 1606"/>
                <a:gd name="T94" fmla="*/ 936 w 1574"/>
                <a:gd name="T95" fmla="*/ 448 h 1606"/>
                <a:gd name="T96" fmla="*/ 845 w 1574"/>
                <a:gd name="T97" fmla="*/ 533 h 1606"/>
                <a:gd name="T98" fmla="*/ 756 w 1574"/>
                <a:gd name="T99" fmla="*/ 620 h 1606"/>
                <a:gd name="T100" fmla="*/ 681 w 1574"/>
                <a:gd name="T101" fmla="*/ 546 h 1606"/>
                <a:gd name="T102" fmla="*/ 605 w 1574"/>
                <a:gd name="T103" fmla="*/ 475 h 1606"/>
                <a:gd name="T104" fmla="*/ 527 w 1574"/>
                <a:gd name="T105" fmla="*/ 406 h 1606"/>
                <a:gd name="T106" fmla="*/ 446 w 1574"/>
                <a:gd name="T107" fmla="*/ 340 h 1606"/>
                <a:gd name="T108" fmla="*/ 365 w 1574"/>
                <a:gd name="T109" fmla="*/ 277 h 1606"/>
                <a:gd name="T110" fmla="*/ 284 w 1574"/>
                <a:gd name="T111" fmla="*/ 219 h 1606"/>
                <a:gd name="T112" fmla="*/ 137 w 1574"/>
                <a:gd name="T113" fmla="*/ 130 h 160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1574"/>
                <a:gd name="T172" fmla="*/ 0 h 1606"/>
                <a:gd name="T173" fmla="*/ 1574 w 1574"/>
                <a:gd name="T174" fmla="*/ 1606 h 160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1574" h="1606">
                  <a:moveTo>
                    <a:pt x="117" y="118"/>
                  </a:moveTo>
                  <a:lnTo>
                    <a:pt x="106" y="120"/>
                  </a:lnTo>
                  <a:lnTo>
                    <a:pt x="94" y="130"/>
                  </a:lnTo>
                  <a:lnTo>
                    <a:pt x="83" y="141"/>
                  </a:lnTo>
                  <a:lnTo>
                    <a:pt x="72" y="143"/>
                  </a:lnTo>
                  <a:lnTo>
                    <a:pt x="83" y="156"/>
                  </a:lnTo>
                  <a:lnTo>
                    <a:pt x="93" y="170"/>
                  </a:lnTo>
                  <a:lnTo>
                    <a:pt x="104" y="183"/>
                  </a:lnTo>
                  <a:lnTo>
                    <a:pt x="114" y="196"/>
                  </a:lnTo>
                  <a:lnTo>
                    <a:pt x="124" y="209"/>
                  </a:lnTo>
                  <a:lnTo>
                    <a:pt x="135" y="222"/>
                  </a:lnTo>
                  <a:lnTo>
                    <a:pt x="145" y="235"/>
                  </a:lnTo>
                  <a:lnTo>
                    <a:pt x="155" y="248"/>
                  </a:lnTo>
                  <a:lnTo>
                    <a:pt x="165" y="260"/>
                  </a:lnTo>
                  <a:lnTo>
                    <a:pt x="175" y="272"/>
                  </a:lnTo>
                  <a:lnTo>
                    <a:pt x="185" y="284"/>
                  </a:lnTo>
                  <a:lnTo>
                    <a:pt x="194" y="296"/>
                  </a:lnTo>
                  <a:lnTo>
                    <a:pt x="203" y="308"/>
                  </a:lnTo>
                  <a:lnTo>
                    <a:pt x="213" y="320"/>
                  </a:lnTo>
                  <a:lnTo>
                    <a:pt x="232" y="342"/>
                  </a:lnTo>
                  <a:lnTo>
                    <a:pt x="249" y="363"/>
                  </a:lnTo>
                  <a:lnTo>
                    <a:pt x="266" y="384"/>
                  </a:lnTo>
                  <a:lnTo>
                    <a:pt x="283" y="404"/>
                  </a:lnTo>
                  <a:lnTo>
                    <a:pt x="299" y="422"/>
                  </a:lnTo>
                  <a:lnTo>
                    <a:pt x="313" y="439"/>
                  </a:lnTo>
                  <a:lnTo>
                    <a:pt x="327" y="455"/>
                  </a:lnTo>
                  <a:lnTo>
                    <a:pt x="340" y="470"/>
                  </a:lnTo>
                  <a:lnTo>
                    <a:pt x="352" y="483"/>
                  </a:lnTo>
                  <a:lnTo>
                    <a:pt x="364" y="497"/>
                  </a:lnTo>
                  <a:lnTo>
                    <a:pt x="376" y="510"/>
                  </a:lnTo>
                  <a:lnTo>
                    <a:pt x="390" y="525"/>
                  </a:lnTo>
                  <a:lnTo>
                    <a:pt x="404" y="540"/>
                  </a:lnTo>
                  <a:lnTo>
                    <a:pt x="418" y="556"/>
                  </a:lnTo>
                  <a:lnTo>
                    <a:pt x="433" y="572"/>
                  </a:lnTo>
                  <a:lnTo>
                    <a:pt x="450" y="589"/>
                  </a:lnTo>
                  <a:lnTo>
                    <a:pt x="466" y="607"/>
                  </a:lnTo>
                  <a:lnTo>
                    <a:pt x="483" y="624"/>
                  </a:lnTo>
                  <a:lnTo>
                    <a:pt x="502" y="642"/>
                  </a:lnTo>
                  <a:lnTo>
                    <a:pt x="520" y="662"/>
                  </a:lnTo>
                  <a:lnTo>
                    <a:pt x="539" y="681"/>
                  </a:lnTo>
                  <a:lnTo>
                    <a:pt x="549" y="691"/>
                  </a:lnTo>
                  <a:lnTo>
                    <a:pt x="558" y="701"/>
                  </a:lnTo>
                  <a:lnTo>
                    <a:pt x="568" y="711"/>
                  </a:lnTo>
                  <a:lnTo>
                    <a:pt x="578" y="721"/>
                  </a:lnTo>
                  <a:lnTo>
                    <a:pt x="588" y="730"/>
                  </a:lnTo>
                  <a:lnTo>
                    <a:pt x="598" y="741"/>
                  </a:lnTo>
                  <a:lnTo>
                    <a:pt x="608" y="751"/>
                  </a:lnTo>
                  <a:lnTo>
                    <a:pt x="619" y="762"/>
                  </a:lnTo>
                  <a:lnTo>
                    <a:pt x="602" y="780"/>
                  </a:lnTo>
                  <a:lnTo>
                    <a:pt x="585" y="799"/>
                  </a:lnTo>
                  <a:lnTo>
                    <a:pt x="568" y="816"/>
                  </a:lnTo>
                  <a:lnTo>
                    <a:pt x="552" y="834"/>
                  </a:lnTo>
                  <a:lnTo>
                    <a:pt x="535" y="853"/>
                  </a:lnTo>
                  <a:lnTo>
                    <a:pt x="518" y="871"/>
                  </a:lnTo>
                  <a:lnTo>
                    <a:pt x="502" y="890"/>
                  </a:lnTo>
                  <a:lnTo>
                    <a:pt x="486" y="908"/>
                  </a:lnTo>
                  <a:lnTo>
                    <a:pt x="470" y="927"/>
                  </a:lnTo>
                  <a:lnTo>
                    <a:pt x="454" y="945"/>
                  </a:lnTo>
                  <a:lnTo>
                    <a:pt x="438" y="965"/>
                  </a:lnTo>
                  <a:lnTo>
                    <a:pt x="422" y="983"/>
                  </a:lnTo>
                  <a:lnTo>
                    <a:pt x="405" y="1002"/>
                  </a:lnTo>
                  <a:lnTo>
                    <a:pt x="390" y="1020"/>
                  </a:lnTo>
                  <a:lnTo>
                    <a:pt x="375" y="1040"/>
                  </a:lnTo>
                  <a:lnTo>
                    <a:pt x="359" y="1058"/>
                  </a:lnTo>
                  <a:lnTo>
                    <a:pt x="349" y="1069"/>
                  </a:lnTo>
                  <a:lnTo>
                    <a:pt x="339" y="1081"/>
                  </a:lnTo>
                  <a:lnTo>
                    <a:pt x="328" y="1093"/>
                  </a:lnTo>
                  <a:lnTo>
                    <a:pt x="318" y="1105"/>
                  </a:lnTo>
                  <a:lnTo>
                    <a:pt x="308" y="1117"/>
                  </a:lnTo>
                  <a:lnTo>
                    <a:pt x="297" y="1127"/>
                  </a:lnTo>
                  <a:lnTo>
                    <a:pt x="285" y="1139"/>
                  </a:lnTo>
                  <a:lnTo>
                    <a:pt x="274" y="1151"/>
                  </a:lnTo>
                  <a:lnTo>
                    <a:pt x="263" y="1163"/>
                  </a:lnTo>
                  <a:lnTo>
                    <a:pt x="251" y="1175"/>
                  </a:lnTo>
                  <a:lnTo>
                    <a:pt x="240" y="1187"/>
                  </a:lnTo>
                  <a:lnTo>
                    <a:pt x="228" y="1199"/>
                  </a:lnTo>
                  <a:lnTo>
                    <a:pt x="216" y="1211"/>
                  </a:lnTo>
                  <a:lnTo>
                    <a:pt x="206" y="1223"/>
                  </a:lnTo>
                  <a:lnTo>
                    <a:pt x="194" y="1235"/>
                  </a:lnTo>
                  <a:lnTo>
                    <a:pt x="183" y="1247"/>
                  </a:lnTo>
                  <a:lnTo>
                    <a:pt x="171" y="1259"/>
                  </a:lnTo>
                  <a:lnTo>
                    <a:pt x="159" y="1271"/>
                  </a:lnTo>
                  <a:lnTo>
                    <a:pt x="148" y="1283"/>
                  </a:lnTo>
                  <a:lnTo>
                    <a:pt x="137" y="1296"/>
                  </a:lnTo>
                  <a:lnTo>
                    <a:pt x="126" y="1308"/>
                  </a:lnTo>
                  <a:lnTo>
                    <a:pt x="116" y="1320"/>
                  </a:lnTo>
                  <a:lnTo>
                    <a:pt x="105" y="1332"/>
                  </a:lnTo>
                  <a:lnTo>
                    <a:pt x="95" y="1345"/>
                  </a:lnTo>
                  <a:lnTo>
                    <a:pt x="85" y="1356"/>
                  </a:lnTo>
                  <a:lnTo>
                    <a:pt x="74" y="1369"/>
                  </a:lnTo>
                  <a:lnTo>
                    <a:pt x="66" y="1381"/>
                  </a:lnTo>
                  <a:lnTo>
                    <a:pt x="56" y="1393"/>
                  </a:lnTo>
                  <a:lnTo>
                    <a:pt x="47" y="1406"/>
                  </a:lnTo>
                  <a:lnTo>
                    <a:pt x="38" y="1419"/>
                  </a:lnTo>
                  <a:lnTo>
                    <a:pt x="31" y="1432"/>
                  </a:lnTo>
                  <a:lnTo>
                    <a:pt x="23" y="1444"/>
                  </a:lnTo>
                  <a:lnTo>
                    <a:pt x="5" y="1488"/>
                  </a:lnTo>
                  <a:lnTo>
                    <a:pt x="0" y="1527"/>
                  </a:lnTo>
                  <a:lnTo>
                    <a:pt x="4" y="1545"/>
                  </a:lnTo>
                  <a:lnTo>
                    <a:pt x="10" y="1560"/>
                  </a:lnTo>
                  <a:lnTo>
                    <a:pt x="19" y="1574"/>
                  </a:lnTo>
                  <a:lnTo>
                    <a:pt x="30" y="1585"/>
                  </a:lnTo>
                  <a:lnTo>
                    <a:pt x="44" y="1595"/>
                  </a:lnTo>
                  <a:lnTo>
                    <a:pt x="58" y="1602"/>
                  </a:lnTo>
                  <a:lnTo>
                    <a:pt x="94" y="1606"/>
                  </a:lnTo>
                  <a:lnTo>
                    <a:pt x="134" y="1597"/>
                  </a:lnTo>
                  <a:lnTo>
                    <a:pt x="155" y="1588"/>
                  </a:lnTo>
                  <a:lnTo>
                    <a:pt x="176" y="1575"/>
                  </a:lnTo>
                  <a:lnTo>
                    <a:pt x="196" y="1559"/>
                  </a:lnTo>
                  <a:lnTo>
                    <a:pt x="206" y="1551"/>
                  </a:lnTo>
                  <a:lnTo>
                    <a:pt x="215" y="1541"/>
                  </a:lnTo>
                  <a:lnTo>
                    <a:pt x="226" y="1531"/>
                  </a:lnTo>
                  <a:lnTo>
                    <a:pt x="237" y="1520"/>
                  </a:lnTo>
                  <a:lnTo>
                    <a:pt x="259" y="1496"/>
                  </a:lnTo>
                  <a:lnTo>
                    <a:pt x="270" y="1483"/>
                  </a:lnTo>
                  <a:lnTo>
                    <a:pt x="280" y="1470"/>
                  </a:lnTo>
                  <a:lnTo>
                    <a:pt x="292" y="1457"/>
                  </a:lnTo>
                  <a:lnTo>
                    <a:pt x="303" y="1443"/>
                  </a:lnTo>
                  <a:lnTo>
                    <a:pt x="315" y="1429"/>
                  </a:lnTo>
                  <a:lnTo>
                    <a:pt x="326" y="1415"/>
                  </a:lnTo>
                  <a:lnTo>
                    <a:pt x="338" y="1400"/>
                  </a:lnTo>
                  <a:lnTo>
                    <a:pt x="350" y="1386"/>
                  </a:lnTo>
                  <a:lnTo>
                    <a:pt x="361" y="1371"/>
                  </a:lnTo>
                  <a:lnTo>
                    <a:pt x="373" y="1355"/>
                  </a:lnTo>
                  <a:lnTo>
                    <a:pt x="384" y="1341"/>
                  </a:lnTo>
                  <a:lnTo>
                    <a:pt x="394" y="1326"/>
                  </a:lnTo>
                  <a:lnTo>
                    <a:pt x="405" y="1311"/>
                  </a:lnTo>
                  <a:lnTo>
                    <a:pt x="416" y="1297"/>
                  </a:lnTo>
                  <a:lnTo>
                    <a:pt x="427" y="1283"/>
                  </a:lnTo>
                  <a:lnTo>
                    <a:pt x="438" y="1269"/>
                  </a:lnTo>
                  <a:lnTo>
                    <a:pt x="448" y="1254"/>
                  </a:lnTo>
                  <a:lnTo>
                    <a:pt x="458" y="1241"/>
                  </a:lnTo>
                  <a:lnTo>
                    <a:pt x="467" y="1228"/>
                  </a:lnTo>
                  <a:lnTo>
                    <a:pt x="477" y="1216"/>
                  </a:lnTo>
                  <a:lnTo>
                    <a:pt x="486" y="1205"/>
                  </a:lnTo>
                  <a:lnTo>
                    <a:pt x="494" y="1193"/>
                  </a:lnTo>
                  <a:lnTo>
                    <a:pt x="512" y="1172"/>
                  </a:lnTo>
                  <a:lnTo>
                    <a:pt x="526" y="1155"/>
                  </a:lnTo>
                  <a:lnTo>
                    <a:pt x="535" y="1143"/>
                  </a:lnTo>
                  <a:lnTo>
                    <a:pt x="545" y="1131"/>
                  </a:lnTo>
                  <a:lnTo>
                    <a:pt x="557" y="1117"/>
                  </a:lnTo>
                  <a:lnTo>
                    <a:pt x="570" y="1101"/>
                  </a:lnTo>
                  <a:lnTo>
                    <a:pt x="584" y="1085"/>
                  </a:lnTo>
                  <a:lnTo>
                    <a:pt x="600" y="1068"/>
                  </a:lnTo>
                  <a:lnTo>
                    <a:pt x="616" y="1049"/>
                  </a:lnTo>
                  <a:lnTo>
                    <a:pt x="632" y="1030"/>
                  </a:lnTo>
                  <a:lnTo>
                    <a:pt x="651" y="1009"/>
                  </a:lnTo>
                  <a:lnTo>
                    <a:pt x="669" y="987"/>
                  </a:lnTo>
                  <a:lnTo>
                    <a:pt x="688" y="965"/>
                  </a:lnTo>
                  <a:lnTo>
                    <a:pt x="709" y="942"/>
                  </a:lnTo>
                  <a:lnTo>
                    <a:pt x="719" y="930"/>
                  </a:lnTo>
                  <a:lnTo>
                    <a:pt x="730" y="918"/>
                  </a:lnTo>
                  <a:lnTo>
                    <a:pt x="741" y="905"/>
                  </a:lnTo>
                  <a:lnTo>
                    <a:pt x="751" y="893"/>
                  </a:lnTo>
                  <a:lnTo>
                    <a:pt x="759" y="901"/>
                  </a:lnTo>
                  <a:lnTo>
                    <a:pt x="768" y="909"/>
                  </a:lnTo>
                  <a:lnTo>
                    <a:pt x="775" y="917"/>
                  </a:lnTo>
                  <a:lnTo>
                    <a:pt x="784" y="925"/>
                  </a:lnTo>
                  <a:lnTo>
                    <a:pt x="793" y="933"/>
                  </a:lnTo>
                  <a:lnTo>
                    <a:pt x="800" y="941"/>
                  </a:lnTo>
                  <a:lnTo>
                    <a:pt x="809" y="948"/>
                  </a:lnTo>
                  <a:lnTo>
                    <a:pt x="817" y="957"/>
                  </a:lnTo>
                  <a:lnTo>
                    <a:pt x="825" y="965"/>
                  </a:lnTo>
                  <a:lnTo>
                    <a:pt x="833" y="972"/>
                  </a:lnTo>
                  <a:lnTo>
                    <a:pt x="841" y="981"/>
                  </a:lnTo>
                  <a:lnTo>
                    <a:pt x="850" y="989"/>
                  </a:lnTo>
                  <a:lnTo>
                    <a:pt x="858" y="996"/>
                  </a:lnTo>
                  <a:lnTo>
                    <a:pt x="866" y="1005"/>
                  </a:lnTo>
                  <a:lnTo>
                    <a:pt x="875" y="1012"/>
                  </a:lnTo>
                  <a:lnTo>
                    <a:pt x="883" y="1020"/>
                  </a:lnTo>
                  <a:lnTo>
                    <a:pt x="891" y="1029"/>
                  </a:lnTo>
                  <a:lnTo>
                    <a:pt x="900" y="1036"/>
                  </a:lnTo>
                  <a:lnTo>
                    <a:pt x="908" y="1045"/>
                  </a:lnTo>
                  <a:lnTo>
                    <a:pt x="916" y="1053"/>
                  </a:lnTo>
                  <a:lnTo>
                    <a:pt x="925" y="1060"/>
                  </a:lnTo>
                  <a:lnTo>
                    <a:pt x="933" y="1068"/>
                  </a:lnTo>
                  <a:lnTo>
                    <a:pt x="941" y="1076"/>
                  </a:lnTo>
                  <a:lnTo>
                    <a:pt x="950" y="1084"/>
                  </a:lnTo>
                  <a:lnTo>
                    <a:pt x="959" y="1092"/>
                  </a:lnTo>
                  <a:lnTo>
                    <a:pt x="966" y="1100"/>
                  </a:lnTo>
                  <a:lnTo>
                    <a:pt x="975" y="1108"/>
                  </a:lnTo>
                  <a:lnTo>
                    <a:pt x="984" y="1116"/>
                  </a:lnTo>
                  <a:lnTo>
                    <a:pt x="991" y="1123"/>
                  </a:lnTo>
                  <a:lnTo>
                    <a:pt x="1000" y="1131"/>
                  </a:lnTo>
                  <a:lnTo>
                    <a:pt x="1008" y="1138"/>
                  </a:lnTo>
                  <a:lnTo>
                    <a:pt x="1016" y="1147"/>
                  </a:lnTo>
                  <a:lnTo>
                    <a:pt x="1025" y="1155"/>
                  </a:lnTo>
                  <a:lnTo>
                    <a:pt x="1032" y="1162"/>
                  </a:lnTo>
                  <a:lnTo>
                    <a:pt x="1041" y="1170"/>
                  </a:lnTo>
                  <a:lnTo>
                    <a:pt x="1049" y="1177"/>
                  </a:lnTo>
                  <a:lnTo>
                    <a:pt x="1057" y="1185"/>
                  </a:lnTo>
                  <a:lnTo>
                    <a:pt x="1066" y="1193"/>
                  </a:lnTo>
                  <a:lnTo>
                    <a:pt x="1074" y="1200"/>
                  </a:lnTo>
                  <a:lnTo>
                    <a:pt x="1081" y="1208"/>
                  </a:lnTo>
                  <a:lnTo>
                    <a:pt x="1090" y="1215"/>
                  </a:lnTo>
                  <a:lnTo>
                    <a:pt x="1098" y="1222"/>
                  </a:lnTo>
                  <a:lnTo>
                    <a:pt x="1106" y="1229"/>
                  </a:lnTo>
                  <a:lnTo>
                    <a:pt x="1114" y="1237"/>
                  </a:lnTo>
                  <a:lnTo>
                    <a:pt x="1123" y="1245"/>
                  </a:lnTo>
                  <a:lnTo>
                    <a:pt x="1130" y="1251"/>
                  </a:lnTo>
                  <a:lnTo>
                    <a:pt x="1138" y="1259"/>
                  </a:lnTo>
                  <a:lnTo>
                    <a:pt x="1146" y="1266"/>
                  </a:lnTo>
                  <a:lnTo>
                    <a:pt x="1154" y="1273"/>
                  </a:lnTo>
                  <a:lnTo>
                    <a:pt x="1162" y="1281"/>
                  </a:lnTo>
                  <a:lnTo>
                    <a:pt x="1169" y="1287"/>
                  </a:lnTo>
                  <a:lnTo>
                    <a:pt x="1177" y="1295"/>
                  </a:lnTo>
                  <a:lnTo>
                    <a:pt x="1192" y="1308"/>
                  </a:lnTo>
                  <a:lnTo>
                    <a:pt x="1208" y="1322"/>
                  </a:lnTo>
                  <a:lnTo>
                    <a:pt x="1222" y="1335"/>
                  </a:lnTo>
                  <a:lnTo>
                    <a:pt x="1238" y="1348"/>
                  </a:lnTo>
                  <a:lnTo>
                    <a:pt x="1252" y="1361"/>
                  </a:lnTo>
                  <a:lnTo>
                    <a:pt x="1267" y="1374"/>
                  </a:lnTo>
                  <a:lnTo>
                    <a:pt x="1281" y="1386"/>
                  </a:lnTo>
                  <a:lnTo>
                    <a:pt x="1295" y="1398"/>
                  </a:lnTo>
                  <a:lnTo>
                    <a:pt x="1308" y="1410"/>
                  </a:lnTo>
                  <a:lnTo>
                    <a:pt x="1322" y="1420"/>
                  </a:lnTo>
                  <a:lnTo>
                    <a:pt x="1335" y="1432"/>
                  </a:lnTo>
                  <a:lnTo>
                    <a:pt x="1348" y="1443"/>
                  </a:lnTo>
                  <a:lnTo>
                    <a:pt x="1361" y="1453"/>
                  </a:lnTo>
                  <a:lnTo>
                    <a:pt x="1373" y="1464"/>
                  </a:lnTo>
                  <a:lnTo>
                    <a:pt x="1385" y="1474"/>
                  </a:lnTo>
                  <a:lnTo>
                    <a:pt x="1397" y="1483"/>
                  </a:lnTo>
                  <a:lnTo>
                    <a:pt x="1409" y="1492"/>
                  </a:lnTo>
                  <a:lnTo>
                    <a:pt x="1420" y="1501"/>
                  </a:lnTo>
                  <a:lnTo>
                    <a:pt x="1431" y="1509"/>
                  </a:lnTo>
                  <a:lnTo>
                    <a:pt x="1441" y="1517"/>
                  </a:lnTo>
                  <a:lnTo>
                    <a:pt x="1451" y="1525"/>
                  </a:lnTo>
                  <a:lnTo>
                    <a:pt x="1461" y="1531"/>
                  </a:lnTo>
                  <a:lnTo>
                    <a:pt x="1480" y="1545"/>
                  </a:lnTo>
                  <a:lnTo>
                    <a:pt x="1496" y="1556"/>
                  </a:lnTo>
                  <a:lnTo>
                    <a:pt x="1511" y="1565"/>
                  </a:lnTo>
                  <a:lnTo>
                    <a:pt x="1524" y="1572"/>
                  </a:lnTo>
                  <a:lnTo>
                    <a:pt x="1546" y="1580"/>
                  </a:lnTo>
                  <a:lnTo>
                    <a:pt x="1559" y="1580"/>
                  </a:lnTo>
                  <a:lnTo>
                    <a:pt x="1573" y="1553"/>
                  </a:lnTo>
                  <a:lnTo>
                    <a:pt x="1574" y="1523"/>
                  </a:lnTo>
                  <a:lnTo>
                    <a:pt x="1565" y="1489"/>
                  </a:lnTo>
                  <a:lnTo>
                    <a:pt x="1557" y="1472"/>
                  </a:lnTo>
                  <a:lnTo>
                    <a:pt x="1546" y="1453"/>
                  </a:lnTo>
                  <a:lnTo>
                    <a:pt x="1534" y="1436"/>
                  </a:lnTo>
                  <a:lnTo>
                    <a:pt x="1520" y="1417"/>
                  </a:lnTo>
                  <a:lnTo>
                    <a:pt x="1506" y="1400"/>
                  </a:lnTo>
                  <a:lnTo>
                    <a:pt x="1489" y="1383"/>
                  </a:lnTo>
                  <a:lnTo>
                    <a:pt x="1472" y="1365"/>
                  </a:lnTo>
                  <a:lnTo>
                    <a:pt x="1463" y="1356"/>
                  </a:lnTo>
                  <a:lnTo>
                    <a:pt x="1455" y="1348"/>
                  </a:lnTo>
                  <a:lnTo>
                    <a:pt x="1446" y="1340"/>
                  </a:lnTo>
                  <a:lnTo>
                    <a:pt x="1437" y="1333"/>
                  </a:lnTo>
                  <a:lnTo>
                    <a:pt x="1429" y="1324"/>
                  </a:lnTo>
                  <a:lnTo>
                    <a:pt x="1420" y="1316"/>
                  </a:lnTo>
                  <a:lnTo>
                    <a:pt x="1408" y="1307"/>
                  </a:lnTo>
                  <a:lnTo>
                    <a:pt x="1396" y="1296"/>
                  </a:lnTo>
                  <a:lnTo>
                    <a:pt x="1383" y="1284"/>
                  </a:lnTo>
                  <a:lnTo>
                    <a:pt x="1371" y="1272"/>
                  </a:lnTo>
                  <a:lnTo>
                    <a:pt x="1357" y="1259"/>
                  </a:lnTo>
                  <a:lnTo>
                    <a:pt x="1344" y="1246"/>
                  </a:lnTo>
                  <a:lnTo>
                    <a:pt x="1336" y="1238"/>
                  </a:lnTo>
                  <a:lnTo>
                    <a:pt x="1330" y="1232"/>
                  </a:lnTo>
                  <a:lnTo>
                    <a:pt x="1316" y="1216"/>
                  </a:lnTo>
                  <a:lnTo>
                    <a:pt x="1301" y="1201"/>
                  </a:lnTo>
                  <a:lnTo>
                    <a:pt x="1286" y="1186"/>
                  </a:lnTo>
                  <a:lnTo>
                    <a:pt x="1270" y="1170"/>
                  </a:lnTo>
                  <a:lnTo>
                    <a:pt x="1255" y="1152"/>
                  </a:lnTo>
                  <a:lnTo>
                    <a:pt x="1239" y="1135"/>
                  </a:lnTo>
                  <a:lnTo>
                    <a:pt x="1222" y="1118"/>
                  </a:lnTo>
                  <a:lnTo>
                    <a:pt x="1206" y="1099"/>
                  </a:lnTo>
                  <a:lnTo>
                    <a:pt x="1189" y="1081"/>
                  </a:lnTo>
                  <a:lnTo>
                    <a:pt x="1172" y="1062"/>
                  </a:lnTo>
                  <a:lnTo>
                    <a:pt x="1154" y="1043"/>
                  </a:lnTo>
                  <a:lnTo>
                    <a:pt x="1137" y="1023"/>
                  </a:lnTo>
                  <a:lnTo>
                    <a:pt x="1118" y="1004"/>
                  </a:lnTo>
                  <a:lnTo>
                    <a:pt x="1100" y="983"/>
                  </a:lnTo>
                  <a:lnTo>
                    <a:pt x="1081" y="963"/>
                  </a:lnTo>
                  <a:lnTo>
                    <a:pt x="1063" y="942"/>
                  </a:lnTo>
                  <a:lnTo>
                    <a:pt x="1043" y="921"/>
                  </a:lnTo>
                  <a:lnTo>
                    <a:pt x="1024" y="900"/>
                  </a:lnTo>
                  <a:lnTo>
                    <a:pt x="1004" y="878"/>
                  </a:lnTo>
                  <a:lnTo>
                    <a:pt x="985" y="856"/>
                  </a:lnTo>
                  <a:lnTo>
                    <a:pt x="964" y="834"/>
                  </a:lnTo>
                  <a:lnTo>
                    <a:pt x="944" y="813"/>
                  </a:lnTo>
                  <a:lnTo>
                    <a:pt x="923" y="791"/>
                  </a:lnTo>
                  <a:lnTo>
                    <a:pt x="902" y="768"/>
                  </a:lnTo>
                  <a:lnTo>
                    <a:pt x="881" y="747"/>
                  </a:lnTo>
                  <a:lnTo>
                    <a:pt x="894" y="731"/>
                  </a:lnTo>
                  <a:lnTo>
                    <a:pt x="907" y="716"/>
                  </a:lnTo>
                  <a:lnTo>
                    <a:pt x="921" y="702"/>
                  </a:lnTo>
                  <a:lnTo>
                    <a:pt x="934" y="687"/>
                  </a:lnTo>
                  <a:lnTo>
                    <a:pt x="947" y="672"/>
                  </a:lnTo>
                  <a:lnTo>
                    <a:pt x="961" y="656"/>
                  </a:lnTo>
                  <a:lnTo>
                    <a:pt x="974" y="641"/>
                  </a:lnTo>
                  <a:lnTo>
                    <a:pt x="987" y="626"/>
                  </a:lnTo>
                  <a:lnTo>
                    <a:pt x="1001" y="612"/>
                  </a:lnTo>
                  <a:lnTo>
                    <a:pt x="1014" y="597"/>
                  </a:lnTo>
                  <a:lnTo>
                    <a:pt x="1028" y="582"/>
                  </a:lnTo>
                  <a:lnTo>
                    <a:pt x="1041" y="566"/>
                  </a:lnTo>
                  <a:lnTo>
                    <a:pt x="1055" y="551"/>
                  </a:lnTo>
                  <a:lnTo>
                    <a:pt x="1068" y="536"/>
                  </a:lnTo>
                  <a:lnTo>
                    <a:pt x="1081" y="521"/>
                  </a:lnTo>
                  <a:lnTo>
                    <a:pt x="1095" y="506"/>
                  </a:lnTo>
                  <a:lnTo>
                    <a:pt x="1108" y="492"/>
                  </a:lnTo>
                  <a:lnTo>
                    <a:pt x="1123" y="476"/>
                  </a:lnTo>
                  <a:lnTo>
                    <a:pt x="1136" y="461"/>
                  </a:lnTo>
                  <a:lnTo>
                    <a:pt x="1149" y="447"/>
                  </a:lnTo>
                  <a:lnTo>
                    <a:pt x="1162" y="433"/>
                  </a:lnTo>
                  <a:lnTo>
                    <a:pt x="1175" y="418"/>
                  </a:lnTo>
                  <a:lnTo>
                    <a:pt x="1188" y="404"/>
                  </a:lnTo>
                  <a:lnTo>
                    <a:pt x="1201" y="390"/>
                  </a:lnTo>
                  <a:lnTo>
                    <a:pt x="1214" y="375"/>
                  </a:lnTo>
                  <a:lnTo>
                    <a:pt x="1227" y="361"/>
                  </a:lnTo>
                  <a:lnTo>
                    <a:pt x="1239" y="348"/>
                  </a:lnTo>
                  <a:lnTo>
                    <a:pt x="1251" y="334"/>
                  </a:lnTo>
                  <a:lnTo>
                    <a:pt x="1264" y="321"/>
                  </a:lnTo>
                  <a:lnTo>
                    <a:pt x="1276" y="308"/>
                  </a:lnTo>
                  <a:lnTo>
                    <a:pt x="1288" y="295"/>
                  </a:lnTo>
                  <a:lnTo>
                    <a:pt x="1299" y="282"/>
                  </a:lnTo>
                  <a:lnTo>
                    <a:pt x="1311" y="269"/>
                  </a:lnTo>
                  <a:lnTo>
                    <a:pt x="1322" y="257"/>
                  </a:lnTo>
                  <a:lnTo>
                    <a:pt x="1334" y="244"/>
                  </a:lnTo>
                  <a:lnTo>
                    <a:pt x="1345" y="232"/>
                  </a:lnTo>
                  <a:lnTo>
                    <a:pt x="1356" y="220"/>
                  </a:lnTo>
                  <a:lnTo>
                    <a:pt x="1367" y="209"/>
                  </a:lnTo>
                  <a:lnTo>
                    <a:pt x="1387" y="187"/>
                  </a:lnTo>
                  <a:lnTo>
                    <a:pt x="1407" y="166"/>
                  </a:lnTo>
                  <a:lnTo>
                    <a:pt x="1426" y="146"/>
                  </a:lnTo>
                  <a:lnTo>
                    <a:pt x="1444" y="128"/>
                  </a:lnTo>
                  <a:lnTo>
                    <a:pt x="1460" y="111"/>
                  </a:lnTo>
                  <a:lnTo>
                    <a:pt x="1469" y="102"/>
                  </a:lnTo>
                  <a:lnTo>
                    <a:pt x="1476" y="94"/>
                  </a:lnTo>
                  <a:lnTo>
                    <a:pt x="1484" y="88"/>
                  </a:lnTo>
                  <a:lnTo>
                    <a:pt x="1490" y="80"/>
                  </a:lnTo>
                  <a:lnTo>
                    <a:pt x="1503" y="67"/>
                  </a:lnTo>
                  <a:lnTo>
                    <a:pt x="1515" y="56"/>
                  </a:lnTo>
                  <a:lnTo>
                    <a:pt x="1525" y="47"/>
                  </a:lnTo>
                  <a:lnTo>
                    <a:pt x="1534" y="39"/>
                  </a:lnTo>
                  <a:lnTo>
                    <a:pt x="1547" y="29"/>
                  </a:lnTo>
                  <a:lnTo>
                    <a:pt x="1527" y="0"/>
                  </a:lnTo>
                  <a:lnTo>
                    <a:pt x="1514" y="7"/>
                  </a:lnTo>
                  <a:lnTo>
                    <a:pt x="1501" y="15"/>
                  </a:lnTo>
                  <a:lnTo>
                    <a:pt x="1487" y="24"/>
                  </a:lnTo>
                  <a:lnTo>
                    <a:pt x="1475" y="32"/>
                  </a:lnTo>
                  <a:lnTo>
                    <a:pt x="1461" y="40"/>
                  </a:lnTo>
                  <a:lnTo>
                    <a:pt x="1448" y="49"/>
                  </a:lnTo>
                  <a:lnTo>
                    <a:pt x="1436" y="57"/>
                  </a:lnTo>
                  <a:lnTo>
                    <a:pt x="1423" y="66"/>
                  </a:lnTo>
                  <a:lnTo>
                    <a:pt x="1410" y="75"/>
                  </a:lnTo>
                  <a:lnTo>
                    <a:pt x="1397" y="83"/>
                  </a:lnTo>
                  <a:lnTo>
                    <a:pt x="1384" y="91"/>
                  </a:lnTo>
                  <a:lnTo>
                    <a:pt x="1371" y="101"/>
                  </a:lnTo>
                  <a:lnTo>
                    <a:pt x="1359" y="110"/>
                  </a:lnTo>
                  <a:lnTo>
                    <a:pt x="1346" y="118"/>
                  </a:lnTo>
                  <a:lnTo>
                    <a:pt x="1333" y="127"/>
                  </a:lnTo>
                  <a:lnTo>
                    <a:pt x="1321" y="136"/>
                  </a:lnTo>
                  <a:lnTo>
                    <a:pt x="1308" y="144"/>
                  </a:lnTo>
                  <a:lnTo>
                    <a:pt x="1296" y="154"/>
                  </a:lnTo>
                  <a:lnTo>
                    <a:pt x="1283" y="163"/>
                  </a:lnTo>
                  <a:lnTo>
                    <a:pt x="1271" y="172"/>
                  </a:lnTo>
                  <a:lnTo>
                    <a:pt x="1258" y="181"/>
                  </a:lnTo>
                  <a:lnTo>
                    <a:pt x="1246" y="191"/>
                  </a:lnTo>
                  <a:lnTo>
                    <a:pt x="1233" y="200"/>
                  </a:lnTo>
                  <a:lnTo>
                    <a:pt x="1221" y="209"/>
                  </a:lnTo>
                  <a:lnTo>
                    <a:pt x="1208" y="219"/>
                  </a:lnTo>
                  <a:lnTo>
                    <a:pt x="1196" y="228"/>
                  </a:lnTo>
                  <a:lnTo>
                    <a:pt x="1184" y="238"/>
                  </a:lnTo>
                  <a:lnTo>
                    <a:pt x="1172" y="247"/>
                  </a:lnTo>
                  <a:lnTo>
                    <a:pt x="1161" y="257"/>
                  </a:lnTo>
                  <a:lnTo>
                    <a:pt x="1148" y="267"/>
                  </a:lnTo>
                  <a:lnTo>
                    <a:pt x="1136" y="277"/>
                  </a:lnTo>
                  <a:lnTo>
                    <a:pt x="1124" y="286"/>
                  </a:lnTo>
                  <a:lnTo>
                    <a:pt x="1112" y="296"/>
                  </a:lnTo>
                  <a:lnTo>
                    <a:pt x="1100" y="306"/>
                  </a:lnTo>
                  <a:lnTo>
                    <a:pt x="1088" y="316"/>
                  </a:lnTo>
                  <a:lnTo>
                    <a:pt x="1076" y="325"/>
                  </a:lnTo>
                  <a:lnTo>
                    <a:pt x="1064" y="335"/>
                  </a:lnTo>
                  <a:lnTo>
                    <a:pt x="1052" y="345"/>
                  </a:lnTo>
                  <a:lnTo>
                    <a:pt x="1040" y="356"/>
                  </a:lnTo>
                  <a:lnTo>
                    <a:pt x="1028" y="366"/>
                  </a:lnTo>
                  <a:lnTo>
                    <a:pt x="1017" y="375"/>
                  </a:lnTo>
                  <a:lnTo>
                    <a:pt x="1005" y="386"/>
                  </a:lnTo>
                  <a:lnTo>
                    <a:pt x="993" y="396"/>
                  </a:lnTo>
                  <a:lnTo>
                    <a:pt x="981" y="406"/>
                  </a:lnTo>
                  <a:lnTo>
                    <a:pt x="971" y="417"/>
                  </a:lnTo>
                  <a:lnTo>
                    <a:pt x="959" y="426"/>
                  </a:lnTo>
                  <a:lnTo>
                    <a:pt x="947" y="437"/>
                  </a:lnTo>
                  <a:lnTo>
                    <a:pt x="936" y="448"/>
                  </a:lnTo>
                  <a:lnTo>
                    <a:pt x="924" y="458"/>
                  </a:lnTo>
                  <a:lnTo>
                    <a:pt x="913" y="469"/>
                  </a:lnTo>
                  <a:lnTo>
                    <a:pt x="901" y="480"/>
                  </a:lnTo>
                  <a:lnTo>
                    <a:pt x="890" y="489"/>
                  </a:lnTo>
                  <a:lnTo>
                    <a:pt x="878" y="500"/>
                  </a:lnTo>
                  <a:lnTo>
                    <a:pt x="868" y="511"/>
                  </a:lnTo>
                  <a:lnTo>
                    <a:pt x="856" y="522"/>
                  </a:lnTo>
                  <a:lnTo>
                    <a:pt x="845" y="533"/>
                  </a:lnTo>
                  <a:lnTo>
                    <a:pt x="834" y="544"/>
                  </a:lnTo>
                  <a:lnTo>
                    <a:pt x="823" y="553"/>
                  </a:lnTo>
                  <a:lnTo>
                    <a:pt x="811" y="565"/>
                  </a:lnTo>
                  <a:lnTo>
                    <a:pt x="800" y="575"/>
                  </a:lnTo>
                  <a:lnTo>
                    <a:pt x="789" y="586"/>
                  </a:lnTo>
                  <a:lnTo>
                    <a:pt x="779" y="597"/>
                  </a:lnTo>
                  <a:lnTo>
                    <a:pt x="768" y="608"/>
                  </a:lnTo>
                  <a:lnTo>
                    <a:pt x="756" y="620"/>
                  </a:lnTo>
                  <a:lnTo>
                    <a:pt x="747" y="610"/>
                  </a:lnTo>
                  <a:lnTo>
                    <a:pt x="737" y="601"/>
                  </a:lnTo>
                  <a:lnTo>
                    <a:pt x="729" y="591"/>
                  </a:lnTo>
                  <a:lnTo>
                    <a:pt x="719" y="583"/>
                  </a:lnTo>
                  <a:lnTo>
                    <a:pt x="710" y="573"/>
                  </a:lnTo>
                  <a:lnTo>
                    <a:pt x="700" y="564"/>
                  </a:lnTo>
                  <a:lnTo>
                    <a:pt x="691" y="556"/>
                  </a:lnTo>
                  <a:lnTo>
                    <a:pt x="681" y="546"/>
                  </a:lnTo>
                  <a:lnTo>
                    <a:pt x="672" y="537"/>
                  </a:lnTo>
                  <a:lnTo>
                    <a:pt x="662" y="528"/>
                  </a:lnTo>
                  <a:lnTo>
                    <a:pt x="653" y="520"/>
                  </a:lnTo>
                  <a:lnTo>
                    <a:pt x="643" y="510"/>
                  </a:lnTo>
                  <a:lnTo>
                    <a:pt x="633" y="501"/>
                  </a:lnTo>
                  <a:lnTo>
                    <a:pt x="624" y="493"/>
                  </a:lnTo>
                  <a:lnTo>
                    <a:pt x="615" y="484"/>
                  </a:lnTo>
                  <a:lnTo>
                    <a:pt x="605" y="475"/>
                  </a:lnTo>
                  <a:lnTo>
                    <a:pt x="595" y="467"/>
                  </a:lnTo>
                  <a:lnTo>
                    <a:pt x="585" y="458"/>
                  </a:lnTo>
                  <a:lnTo>
                    <a:pt x="576" y="449"/>
                  </a:lnTo>
                  <a:lnTo>
                    <a:pt x="566" y="441"/>
                  </a:lnTo>
                  <a:lnTo>
                    <a:pt x="556" y="432"/>
                  </a:lnTo>
                  <a:lnTo>
                    <a:pt x="546" y="423"/>
                  </a:lnTo>
                  <a:lnTo>
                    <a:pt x="537" y="414"/>
                  </a:lnTo>
                  <a:lnTo>
                    <a:pt x="527" y="406"/>
                  </a:lnTo>
                  <a:lnTo>
                    <a:pt x="517" y="397"/>
                  </a:lnTo>
                  <a:lnTo>
                    <a:pt x="506" y="390"/>
                  </a:lnTo>
                  <a:lnTo>
                    <a:pt x="496" y="381"/>
                  </a:lnTo>
                  <a:lnTo>
                    <a:pt x="487" y="372"/>
                  </a:lnTo>
                  <a:lnTo>
                    <a:pt x="477" y="365"/>
                  </a:lnTo>
                  <a:lnTo>
                    <a:pt x="467" y="356"/>
                  </a:lnTo>
                  <a:lnTo>
                    <a:pt x="456" y="348"/>
                  </a:lnTo>
                  <a:lnTo>
                    <a:pt x="446" y="340"/>
                  </a:lnTo>
                  <a:lnTo>
                    <a:pt x="437" y="332"/>
                  </a:lnTo>
                  <a:lnTo>
                    <a:pt x="426" y="323"/>
                  </a:lnTo>
                  <a:lnTo>
                    <a:pt x="416" y="316"/>
                  </a:lnTo>
                  <a:lnTo>
                    <a:pt x="406" y="308"/>
                  </a:lnTo>
                  <a:lnTo>
                    <a:pt x="397" y="301"/>
                  </a:lnTo>
                  <a:lnTo>
                    <a:pt x="386" y="293"/>
                  </a:lnTo>
                  <a:lnTo>
                    <a:pt x="376" y="284"/>
                  </a:lnTo>
                  <a:lnTo>
                    <a:pt x="365" y="277"/>
                  </a:lnTo>
                  <a:lnTo>
                    <a:pt x="355" y="269"/>
                  </a:lnTo>
                  <a:lnTo>
                    <a:pt x="346" y="263"/>
                  </a:lnTo>
                  <a:lnTo>
                    <a:pt x="335" y="255"/>
                  </a:lnTo>
                  <a:lnTo>
                    <a:pt x="325" y="247"/>
                  </a:lnTo>
                  <a:lnTo>
                    <a:pt x="314" y="241"/>
                  </a:lnTo>
                  <a:lnTo>
                    <a:pt x="304" y="233"/>
                  </a:lnTo>
                  <a:lnTo>
                    <a:pt x="293" y="226"/>
                  </a:lnTo>
                  <a:lnTo>
                    <a:pt x="284" y="219"/>
                  </a:lnTo>
                  <a:lnTo>
                    <a:pt x="273" y="212"/>
                  </a:lnTo>
                  <a:lnTo>
                    <a:pt x="262" y="205"/>
                  </a:lnTo>
                  <a:lnTo>
                    <a:pt x="241" y="192"/>
                  </a:lnTo>
                  <a:lnTo>
                    <a:pt x="221" y="179"/>
                  </a:lnTo>
                  <a:lnTo>
                    <a:pt x="200" y="166"/>
                  </a:lnTo>
                  <a:lnTo>
                    <a:pt x="180" y="154"/>
                  </a:lnTo>
                  <a:lnTo>
                    <a:pt x="158" y="142"/>
                  </a:lnTo>
                  <a:lnTo>
                    <a:pt x="137" y="130"/>
                  </a:lnTo>
                  <a:lnTo>
                    <a:pt x="117" y="118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US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endParaRPr>
            </a:p>
          </p:txBody>
        </p:sp>
      </p:grpSp>
      <p:grpSp>
        <p:nvGrpSpPr>
          <p:cNvPr id="11" name="Group 11"/>
          <p:cNvGrpSpPr>
            <a:grpSpLocks/>
          </p:cNvGrpSpPr>
          <p:nvPr/>
        </p:nvGrpSpPr>
        <p:grpSpPr bwMode="auto">
          <a:xfrm>
            <a:off x="6510210" y="1996440"/>
            <a:ext cx="3017838" cy="2971800"/>
            <a:chOff x="3456" y="4032"/>
            <a:chExt cx="4752" cy="4608"/>
          </a:xfrm>
          <a:solidFill>
            <a:schemeClr val="accent2"/>
          </a:solidFill>
        </p:grpSpPr>
        <p:sp>
          <p:nvSpPr>
            <p:cNvPr id="12" name="AutoShape 12"/>
            <p:cNvSpPr>
              <a:spLocks noChangeArrowheads="1"/>
            </p:cNvSpPr>
            <p:nvPr/>
          </p:nvSpPr>
          <p:spPr bwMode="auto">
            <a:xfrm>
              <a:off x="3744" y="4032"/>
              <a:ext cx="2304" cy="216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17694720 60000 65536"/>
                <a:gd name="T9" fmla="*/ 5898240 60000 65536"/>
                <a:gd name="T10" fmla="*/ 5898240 60000 65536"/>
                <a:gd name="T11" fmla="*/ 0 60000 65536"/>
                <a:gd name="T12" fmla="*/ 12431 w 21600"/>
                <a:gd name="T13" fmla="*/ 2910 h 21600"/>
                <a:gd name="T14" fmla="*/ 18225 w 21600"/>
                <a:gd name="T15" fmla="*/ 925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600" b="1" i="1" dirty="0">
                  <a:latin typeface="Arial" panose="020B0604020202020204" pitchFamily="34" charset="0"/>
                </a:rPr>
                <a:t>S</a:t>
              </a:r>
            </a:p>
          </p:txBody>
        </p:sp>
        <p:sp>
          <p:nvSpPr>
            <p:cNvPr id="13" name="AutoShape 13"/>
            <p:cNvSpPr>
              <a:spLocks noChangeArrowheads="1"/>
            </p:cNvSpPr>
            <p:nvPr/>
          </p:nvSpPr>
          <p:spPr bwMode="auto">
            <a:xfrm rot="5400000">
              <a:off x="5976" y="4248"/>
              <a:ext cx="2304" cy="216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17694720 60000 65536"/>
                <a:gd name="T9" fmla="*/ 5898240 60000 65536"/>
                <a:gd name="T10" fmla="*/ 5898240 60000 65536"/>
                <a:gd name="T11" fmla="*/ 0 60000 65536"/>
                <a:gd name="T12" fmla="*/ 12431 w 21600"/>
                <a:gd name="T13" fmla="*/ 2910 h 21600"/>
                <a:gd name="T14" fmla="*/ 18225 w 21600"/>
                <a:gd name="T15" fmla="*/ 925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600" b="1" i="1">
                  <a:latin typeface="Arial" panose="020B0604020202020204" pitchFamily="34" charset="0"/>
                </a:rPr>
                <a:t>A</a:t>
              </a:r>
            </a:p>
          </p:txBody>
        </p:sp>
        <p:sp>
          <p:nvSpPr>
            <p:cNvPr id="14" name="AutoShape 14"/>
            <p:cNvSpPr>
              <a:spLocks noChangeArrowheads="1"/>
            </p:cNvSpPr>
            <p:nvPr/>
          </p:nvSpPr>
          <p:spPr bwMode="auto">
            <a:xfrm rot="10800000">
              <a:off x="5616" y="6480"/>
              <a:ext cx="2304" cy="216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17694720 60000 65536"/>
                <a:gd name="T9" fmla="*/ 5898240 60000 65536"/>
                <a:gd name="T10" fmla="*/ 5898240 60000 65536"/>
                <a:gd name="T11" fmla="*/ 0 60000 65536"/>
                <a:gd name="T12" fmla="*/ 12431 w 21600"/>
                <a:gd name="T13" fmla="*/ 2910 h 21600"/>
                <a:gd name="T14" fmla="*/ 18225 w 21600"/>
                <a:gd name="T15" fmla="*/ 925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600" b="1" i="1">
                  <a:latin typeface="Arial" panose="020B0604020202020204" pitchFamily="34" charset="0"/>
                </a:rPr>
                <a:t>R</a:t>
              </a:r>
            </a:p>
          </p:txBody>
        </p:sp>
        <p:sp>
          <p:nvSpPr>
            <p:cNvPr id="15" name="AutoShape 15"/>
            <p:cNvSpPr>
              <a:spLocks noChangeArrowheads="1"/>
            </p:cNvSpPr>
            <p:nvPr/>
          </p:nvSpPr>
          <p:spPr bwMode="auto">
            <a:xfrm rot="-5400000">
              <a:off x="3384" y="6264"/>
              <a:ext cx="2304" cy="216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17694720 60000 65536"/>
                <a:gd name="T9" fmla="*/ 5898240 60000 65536"/>
                <a:gd name="T10" fmla="*/ 5898240 60000 65536"/>
                <a:gd name="T11" fmla="*/ 0 60000 65536"/>
                <a:gd name="T12" fmla="*/ 12431 w 21600"/>
                <a:gd name="T13" fmla="*/ 2910 h 21600"/>
                <a:gd name="T14" fmla="*/ 18225 w 21600"/>
                <a:gd name="T15" fmla="*/ 925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600" b="1" i="1">
                  <a:latin typeface="Arial" panose="020B0604020202020204" pitchFamily="34" charset="0"/>
                </a:rPr>
                <a:t>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0372387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Principles of Problem Solving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altLang="en-US" dirty="0"/>
              <a:t>Don’t take anything for granted.</a:t>
            </a:r>
          </a:p>
          <a:p>
            <a:pPr>
              <a:lnSpc>
                <a:spcPct val="100000"/>
              </a:lnSpc>
            </a:pPr>
            <a:r>
              <a:rPr lang="en-US" altLang="en-US" dirty="0"/>
              <a:t>Old patterns may hinder solutions.</a:t>
            </a:r>
          </a:p>
          <a:p>
            <a:pPr>
              <a:lnSpc>
                <a:spcPct val="100000"/>
              </a:lnSpc>
            </a:pPr>
            <a:r>
              <a:rPr lang="en-US" altLang="en-US" dirty="0"/>
              <a:t>Trial and error may work as well as logic.</a:t>
            </a:r>
          </a:p>
          <a:p>
            <a:pPr>
              <a:lnSpc>
                <a:spcPct val="100000"/>
              </a:lnSpc>
            </a:pPr>
            <a:r>
              <a:rPr lang="en-US" altLang="en-US" dirty="0"/>
              <a:t>Pay attention to the way the group works.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FB0F0-0322-4593-857E-DE2DDB3E1E50}" type="datetime1">
              <a:rPr lang="en-US" smtClean="0"/>
              <a:t>9/14/2018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910AA-61E9-4E09-8CCC-F63DE9291742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87611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Principles of Problem Solving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altLang="en-US" dirty="0"/>
              <a:t>Look at problems from different angles.</a:t>
            </a:r>
          </a:p>
          <a:p>
            <a:pPr>
              <a:lnSpc>
                <a:spcPct val="100000"/>
              </a:lnSpc>
            </a:pPr>
            <a:r>
              <a:rPr lang="en-US" altLang="en-US" dirty="0"/>
              <a:t>Anticipate obstacles to problem solving.</a:t>
            </a:r>
          </a:p>
          <a:p>
            <a:pPr>
              <a:lnSpc>
                <a:spcPct val="100000"/>
              </a:lnSpc>
            </a:pPr>
            <a:r>
              <a:rPr lang="en-US" altLang="en-US" dirty="0"/>
              <a:t>Take the emotion out of problems.</a:t>
            </a:r>
          </a:p>
          <a:p>
            <a:pPr>
              <a:lnSpc>
                <a:spcPct val="100000"/>
              </a:lnSpc>
            </a:pPr>
            <a:r>
              <a:rPr lang="en-US" altLang="en-US" dirty="0"/>
              <a:t>Learn from losing.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FB0F0-0322-4593-857E-DE2DDB3E1E50}" type="datetime1">
              <a:rPr lang="en-US" smtClean="0"/>
              <a:t>9/14/2018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910AA-61E9-4E09-8CCC-F63DE9291742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70553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Common Errors in Problem Solving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altLang="en-US" dirty="0"/>
              <a:t>The problem is not clearly defined and or the group does not have enough information to understand the problem.</a:t>
            </a:r>
          </a:p>
          <a:p>
            <a:pPr>
              <a:lnSpc>
                <a:spcPct val="100000"/>
              </a:lnSpc>
            </a:pPr>
            <a:r>
              <a:rPr lang="en-US" altLang="en-US" dirty="0"/>
              <a:t>The problem is stated too narrowly.  Real problem will not be resolved. Only a symptom is affected.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FB0F0-0322-4593-857E-DE2DDB3E1E50}" type="datetime1">
              <a:rPr lang="en-US" smtClean="0"/>
              <a:t>9/14/2018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910AA-61E9-4E09-8CCC-F63DE9291742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79476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Common Errors in Problem Solving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Tentative solutions are chosen too early in the process (before the problem is understood).</a:t>
            </a:r>
          </a:p>
          <a:p>
            <a:r>
              <a:rPr lang="en-US" altLang="en-US" dirty="0"/>
              <a:t>The range of information gathered is too narrow.</a:t>
            </a:r>
          </a:p>
          <a:p>
            <a:pPr>
              <a:lnSpc>
                <a:spcPct val="100000"/>
              </a:lnSpc>
            </a:pPr>
            <a:r>
              <a:rPr lang="en-US" altLang="en-US" dirty="0"/>
              <a:t>Some major constraints to solving the problem are ignored.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FB0F0-0322-4593-857E-DE2DDB3E1E50}" type="datetime1">
              <a:rPr lang="en-US" smtClean="0"/>
              <a:t>9/14/2018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910AA-61E9-4E09-8CCC-F63DE9291742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7711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Traditional Responses,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buNone/>
            </a:pPr>
            <a:r>
              <a:rPr lang="en-US" altLang="en-US" dirty="0"/>
              <a:t>Leadership is focused on internal operations:</a:t>
            </a:r>
          </a:p>
          <a:p>
            <a:pPr lvl="1">
              <a:lnSpc>
                <a:spcPct val="100000"/>
              </a:lnSpc>
            </a:pPr>
            <a:r>
              <a:rPr lang="en-US" altLang="en-US" dirty="0"/>
              <a:t>Budget</a:t>
            </a:r>
          </a:p>
          <a:p>
            <a:pPr lvl="1">
              <a:lnSpc>
                <a:spcPct val="100000"/>
              </a:lnSpc>
            </a:pPr>
            <a:r>
              <a:rPr lang="en-US" altLang="en-US" dirty="0"/>
              <a:t>Staffing</a:t>
            </a:r>
          </a:p>
          <a:p>
            <a:pPr lvl="1">
              <a:lnSpc>
                <a:spcPct val="100000"/>
              </a:lnSpc>
            </a:pPr>
            <a:r>
              <a:rPr lang="en-US" altLang="en-US" dirty="0"/>
              <a:t>Citizen complaints</a:t>
            </a:r>
          </a:p>
          <a:p>
            <a:pPr lvl="1">
              <a:lnSpc>
                <a:spcPct val="100000"/>
              </a:lnSpc>
            </a:pPr>
            <a:r>
              <a:rPr lang="en-US" altLang="en-US" dirty="0"/>
              <a:t>Politics</a:t>
            </a:r>
          </a:p>
          <a:p>
            <a:pPr lvl="1">
              <a:lnSpc>
                <a:spcPct val="100000"/>
              </a:lnSpc>
            </a:pPr>
            <a:r>
              <a:rPr lang="en-US" altLang="en-US" dirty="0"/>
              <a:t>Policies and procedures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FB0F0-0322-4593-857E-DE2DDB3E1E50}" type="datetime1">
              <a:rPr lang="en-US" smtClean="0"/>
              <a:t>9/14/2018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910AA-61E9-4E09-8CCC-F63DE929174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15208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Common Errors in Problem Solving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altLang="en-US" dirty="0"/>
              <a:t>Traditional solutions are preferred despite lack of effectiveness.</a:t>
            </a:r>
          </a:p>
          <a:p>
            <a:pPr>
              <a:lnSpc>
                <a:spcPct val="100000"/>
              </a:lnSpc>
            </a:pPr>
            <a:r>
              <a:rPr lang="en-US" altLang="en-US" dirty="0"/>
              <a:t>Priorities among problems are not established.</a:t>
            </a:r>
          </a:p>
          <a:p>
            <a:pPr>
              <a:lnSpc>
                <a:spcPct val="100000"/>
              </a:lnSpc>
            </a:pPr>
            <a:r>
              <a:rPr lang="en-US" altLang="en-US" dirty="0"/>
              <a:t>A plan stating who will do what when, is not developed or is not well thought out.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FB0F0-0322-4593-857E-DE2DDB3E1E50}" type="datetime1">
              <a:rPr lang="en-US" smtClean="0"/>
              <a:t>9/14/2018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910AA-61E9-4E09-8CCC-F63DE9291742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12945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Common Errors in Problem Solving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altLang="en-US" dirty="0"/>
              <a:t>Resources needed to carry out a solution are not clearly specified or obtained early enough in the process.</a:t>
            </a:r>
          </a:p>
          <a:p>
            <a:pPr>
              <a:lnSpc>
                <a:spcPct val="100000"/>
              </a:lnSpc>
            </a:pPr>
            <a:r>
              <a:rPr lang="en-US" altLang="en-US" dirty="0"/>
              <a:t>The costs of a solution is not weighed against the potential benefits.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FB0F0-0322-4593-857E-DE2DDB3E1E50}" type="datetime1">
              <a:rPr lang="en-US" smtClean="0"/>
              <a:t>9/14/2018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910AA-61E9-4E09-8CCC-F63DE9291742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60069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Common Errors in Problem Solving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altLang="en-US" dirty="0"/>
              <a:t>Feedback and evaluation procedures are not built into the solution, therefore, no mechanism exists to monitor progress and determine effectiveness.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FB0F0-0322-4593-857E-DE2DDB3E1E50}" type="datetime1">
              <a:rPr lang="en-US" smtClean="0"/>
              <a:t>9/14/2018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910AA-61E9-4E09-8CCC-F63DE9291742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89083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dirty="0"/>
              <a:t>Scanning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2339F-D36A-467D-930B-87EB2236BD89}" type="datetime1">
              <a:rPr lang="en-US" smtClean="0"/>
              <a:t>9/14/2018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910AA-61E9-4E09-8CCC-F63DE9291742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22571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Scanning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00000"/>
              </a:lnSpc>
            </a:pPr>
            <a:r>
              <a:rPr lang="en-US" altLang="en-US" dirty="0"/>
              <a:t>Identifying recurring problems</a:t>
            </a:r>
          </a:p>
          <a:p>
            <a:pPr>
              <a:lnSpc>
                <a:spcPct val="100000"/>
              </a:lnSpc>
            </a:pPr>
            <a:r>
              <a:rPr lang="en-US" altLang="en-US" dirty="0"/>
              <a:t>Prioritizing the problems</a:t>
            </a:r>
          </a:p>
          <a:p>
            <a:pPr>
              <a:lnSpc>
                <a:spcPct val="100000"/>
              </a:lnSpc>
            </a:pPr>
            <a:r>
              <a:rPr lang="en-US" altLang="en-US" dirty="0"/>
              <a:t>Developing broad goals </a:t>
            </a:r>
          </a:p>
          <a:p>
            <a:pPr>
              <a:lnSpc>
                <a:spcPct val="100000"/>
              </a:lnSpc>
            </a:pPr>
            <a:r>
              <a:rPr lang="en-US" altLang="en-US" dirty="0"/>
              <a:t>Confirming that the problems exist</a:t>
            </a:r>
          </a:p>
          <a:p>
            <a:pPr>
              <a:lnSpc>
                <a:spcPct val="100000"/>
              </a:lnSpc>
            </a:pPr>
            <a:r>
              <a:rPr lang="en-US" altLang="en-US" dirty="0"/>
              <a:t>Determining how often the problem occurs and how long it has been a concern</a:t>
            </a:r>
          </a:p>
          <a:p>
            <a:pPr>
              <a:lnSpc>
                <a:spcPct val="100000"/>
              </a:lnSpc>
            </a:pPr>
            <a:r>
              <a:rPr lang="en-US" altLang="en-US" dirty="0"/>
              <a:t>Selecting problems for closer examination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FB0F0-0322-4593-857E-DE2DDB3E1E50}" type="datetime1">
              <a:rPr lang="en-US" smtClean="0"/>
              <a:t>9/14/2018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910AA-61E9-4E09-8CCC-F63DE9291742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66536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What is a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altLang="en-US" dirty="0"/>
              <a:t>Two or more incidents:</a:t>
            </a:r>
          </a:p>
          <a:p>
            <a:pPr lvl="1">
              <a:lnSpc>
                <a:spcPct val="100000"/>
              </a:lnSpc>
            </a:pPr>
            <a:r>
              <a:rPr lang="en-US" altLang="en-US" dirty="0"/>
              <a:t>Similar in nature</a:t>
            </a:r>
          </a:p>
          <a:p>
            <a:pPr lvl="1">
              <a:lnSpc>
                <a:spcPct val="100000"/>
              </a:lnSpc>
            </a:pPr>
            <a:r>
              <a:rPr lang="en-US" altLang="en-US" dirty="0"/>
              <a:t>Causing harm</a:t>
            </a:r>
          </a:p>
          <a:p>
            <a:pPr lvl="1">
              <a:lnSpc>
                <a:spcPct val="100000"/>
              </a:lnSpc>
            </a:pPr>
            <a:r>
              <a:rPr lang="en-US" altLang="en-US" dirty="0"/>
              <a:t>Of concern to your organization</a:t>
            </a:r>
          </a:p>
          <a:p>
            <a:pPr lvl="1">
              <a:lnSpc>
                <a:spcPct val="100000"/>
              </a:lnSpc>
            </a:pPr>
            <a:r>
              <a:rPr lang="en-US" altLang="en-US" dirty="0"/>
              <a:t>Unlikely to diminish on its own</a:t>
            </a:r>
          </a:p>
          <a:p>
            <a:pPr lvl="1">
              <a:lnSpc>
                <a:spcPct val="100000"/>
              </a:lnSpc>
            </a:pPr>
            <a:r>
              <a:rPr lang="en-US" altLang="en-US" dirty="0"/>
              <a:t>Stakeholders expect a response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FB0F0-0322-4593-857E-DE2DDB3E1E50}" type="datetime1">
              <a:rPr lang="en-US" smtClean="0"/>
              <a:t>9/14/2018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910AA-61E9-4E09-8CCC-F63DE9291742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12665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Similar in Nature by: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  <a:defRPr/>
            </a:pPr>
            <a:r>
              <a:rPr lang="en-US" altLang="en-US" sz="2400" dirty="0"/>
              <a:t>Behaviors</a:t>
            </a:r>
          </a:p>
          <a:p>
            <a:pPr lvl="1">
              <a:lnSpc>
                <a:spcPct val="120000"/>
              </a:lnSpc>
              <a:defRPr/>
            </a:pPr>
            <a:r>
              <a:rPr lang="en-US" altLang="en-US" dirty="0"/>
              <a:t>Theft, drug sales, homicide</a:t>
            </a:r>
          </a:p>
          <a:p>
            <a:pPr>
              <a:lnSpc>
                <a:spcPct val="120000"/>
              </a:lnSpc>
              <a:defRPr/>
            </a:pPr>
            <a:r>
              <a:rPr lang="en-US" altLang="en-US" sz="2400" dirty="0"/>
              <a:t>Location</a:t>
            </a:r>
          </a:p>
          <a:p>
            <a:pPr lvl="1">
              <a:lnSpc>
                <a:spcPct val="120000"/>
              </a:lnSpc>
              <a:defRPr/>
            </a:pPr>
            <a:r>
              <a:rPr lang="en-US" altLang="en-US" dirty="0"/>
              <a:t>Shopping center near school, street corner</a:t>
            </a:r>
          </a:p>
          <a:p>
            <a:pPr>
              <a:lnSpc>
                <a:spcPct val="120000"/>
              </a:lnSpc>
              <a:defRPr/>
            </a:pPr>
            <a:r>
              <a:rPr lang="en-US" altLang="en-US" sz="2400" dirty="0"/>
              <a:t>Persons</a:t>
            </a:r>
          </a:p>
          <a:p>
            <a:pPr lvl="1">
              <a:lnSpc>
                <a:spcPct val="120000"/>
              </a:lnSpc>
              <a:defRPr/>
            </a:pPr>
            <a:r>
              <a:rPr lang="en-US" altLang="en-US" dirty="0"/>
              <a:t>gang members, older students, homeless</a:t>
            </a:r>
          </a:p>
          <a:p>
            <a:pPr>
              <a:lnSpc>
                <a:spcPct val="120000"/>
              </a:lnSpc>
              <a:defRPr/>
            </a:pPr>
            <a:r>
              <a:rPr lang="en-US" altLang="en-US" sz="2400" dirty="0"/>
              <a:t>Time</a:t>
            </a:r>
          </a:p>
          <a:p>
            <a:pPr lvl="1">
              <a:lnSpc>
                <a:spcPct val="120000"/>
              </a:lnSpc>
              <a:defRPr/>
            </a:pPr>
            <a:r>
              <a:rPr lang="en-US" altLang="en-US" dirty="0"/>
              <a:t>Before/after school, Saturday nights</a:t>
            </a:r>
          </a:p>
          <a:p>
            <a:pPr marL="398463" lvl="1" indent="-398463">
              <a:lnSpc>
                <a:spcPct val="120000"/>
              </a:lnSpc>
              <a:defRPr/>
            </a:pPr>
            <a:r>
              <a:rPr lang="en-US" altLang="en-US" dirty="0"/>
              <a:t>Events</a:t>
            </a:r>
          </a:p>
          <a:p>
            <a:pPr lvl="1">
              <a:lnSpc>
                <a:spcPct val="120000"/>
              </a:lnSpc>
              <a:defRPr/>
            </a:pPr>
            <a:r>
              <a:rPr lang="en-US" altLang="en-US" dirty="0"/>
              <a:t>Football games, holidays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FB0F0-0322-4593-857E-DE2DDB3E1E50}" type="datetime1">
              <a:rPr lang="en-US" smtClean="0"/>
              <a:t>9/14/2018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910AA-61E9-4E09-8CCC-F63DE9291742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14293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Is There Really a Problem?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altLang="en-US" dirty="0" smtClean="0"/>
              <a:t>Incidents </a:t>
            </a:r>
            <a:r>
              <a:rPr lang="en-US" altLang="en-US" b="1" u="sng" dirty="0"/>
              <a:t>may appear </a:t>
            </a:r>
            <a:r>
              <a:rPr lang="en-US" altLang="en-US" dirty="0"/>
              <a:t>to be similar in nature, causing harm, and of concern to neighborhood, police, and public</a:t>
            </a:r>
            <a:r>
              <a:rPr lang="en-US" altLang="en-US" dirty="0" smtClean="0"/>
              <a:t>.</a:t>
            </a:r>
            <a:endParaRPr lang="en-US" altLang="en-US" dirty="0"/>
          </a:p>
          <a:p>
            <a:pPr>
              <a:lnSpc>
                <a:spcPct val="100000"/>
              </a:lnSpc>
            </a:pPr>
            <a:r>
              <a:rPr lang="en-US" altLang="en-US" dirty="0"/>
              <a:t>Scanning looks for patterns of incidents to establish them as a problem.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FB0F0-0322-4593-857E-DE2DDB3E1E50}" type="datetime1">
              <a:rPr lang="en-US" smtClean="0"/>
              <a:t>9/14/2018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910AA-61E9-4E09-8CCC-F63DE9291742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64438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Who Identifies Problems?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altLang="en-US" dirty="0"/>
              <a:t>Police officers</a:t>
            </a:r>
          </a:p>
          <a:p>
            <a:pPr>
              <a:lnSpc>
                <a:spcPct val="100000"/>
              </a:lnSpc>
            </a:pPr>
            <a:r>
              <a:rPr lang="en-US" altLang="en-US" dirty="0"/>
              <a:t>Supervisors</a:t>
            </a:r>
          </a:p>
          <a:p>
            <a:pPr>
              <a:lnSpc>
                <a:spcPct val="100000"/>
              </a:lnSpc>
            </a:pPr>
            <a:r>
              <a:rPr lang="en-US" altLang="en-US" dirty="0"/>
              <a:t>Commanders</a:t>
            </a:r>
          </a:p>
          <a:p>
            <a:pPr>
              <a:lnSpc>
                <a:spcPct val="100000"/>
              </a:lnSpc>
            </a:pPr>
            <a:r>
              <a:rPr lang="en-US" altLang="en-US" dirty="0"/>
              <a:t>Public</a:t>
            </a:r>
          </a:p>
          <a:p>
            <a:pPr>
              <a:lnSpc>
                <a:spcPct val="100000"/>
              </a:lnSpc>
            </a:pPr>
            <a:r>
              <a:rPr lang="en-US" altLang="en-US" dirty="0"/>
              <a:t>Business</a:t>
            </a:r>
          </a:p>
          <a:p>
            <a:pPr>
              <a:lnSpc>
                <a:spcPct val="100000"/>
              </a:lnSpc>
            </a:pPr>
            <a:r>
              <a:rPr lang="en-US" altLang="en-US" dirty="0"/>
              <a:t>Offenders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FB0F0-0322-4593-857E-DE2DDB3E1E50}" type="datetime1">
              <a:rPr lang="en-US" smtClean="0"/>
              <a:t>9/14/2018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910AA-61E9-4E09-8CCC-F63DE9291742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322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Methods of Identifying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altLang="en-US" dirty="0"/>
              <a:t>Analyzing agency records for patterns and trends involving repeat locations, victims and </a:t>
            </a:r>
            <a:r>
              <a:rPr lang="en-US" altLang="en-US" dirty="0" smtClean="0"/>
              <a:t>offenders</a:t>
            </a:r>
            <a:endParaRPr lang="en-US" altLang="en-US" dirty="0"/>
          </a:p>
          <a:p>
            <a:pPr>
              <a:lnSpc>
                <a:spcPct val="100000"/>
              </a:lnSpc>
            </a:pPr>
            <a:r>
              <a:rPr lang="en-US" altLang="en-US" dirty="0"/>
              <a:t>Mapping specific crimes by time of day, proximity to locations, and other similar </a:t>
            </a:r>
            <a:r>
              <a:rPr lang="en-US" altLang="en-US" dirty="0" smtClean="0"/>
              <a:t>factors</a:t>
            </a:r>
            <a:endParaRPr lang="en-US" altLang="en-US" dirty="0"/>
          </a:p>
          <a:p>
            <a:pPr>
              <a:lnSpc>
                <a:spcPct val="100000"/>
              </a:lnSpc>
            </a:pPr>
            <a:r>
              <a:rPr lang="en-US" altLang="en-US" dirty="0"/>
              <a:t>Consulting officers, supervisors, teachers, mid-level managers.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FB0F0-0322-4593-857E-DE2DDB3E1E50}" type="datetime1">
              <a:rPr lang="en-US" smtClean="0"/>
              <a:t>9/14/2018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910AA-61E9-4E09-8CCC-F63DE9291742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7508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Traditions Responses: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altLang="en-US" dirty="0"/>
              <a:t>Officers follow orders - have little encouragement to be innovative in solving problems</a:t>
            </a:r>
          </a:p>
          <a:p>
            <a:pPr>
              <a:lnSpc>
                <a:spcPct val="100000"/>
              </a:lnSpc>
            </a:pPr>
            <a:r>
              <a:rPr lang="en-US" altLang="en-US" dirty="0"/>
              <a:t>Evaluations based on “incidents”:</a:t>
            </a:r>
          </a:p>
          <a:p>
            <a:pPr lvl="1">
              <a:lnSpc>
                <a:spcPct val="100000"/>
              </a:lnSpc>
            </a:pPr>
            <a:r>
              <a:rPr lang="en-US" altLang="en-US" dirty="0"/>
              <a:t>Arrests</a:t>
            </a:r>
          </a:p>
          <a:p>
            <a:pPr lvl="1">
              <a:lnSpc>
                <a:spcPct val="100000"/>
              </a:lnSpc>
            </a:pPr>
            <a:r>
              <a:rPr lang="en-US" altLang="en-US" dirty="0"/>
              <a:t>Citations</a:t>
            </a:r>
          </a:p>
          <a:p>
            <a:pPr lvl="1">
              <a:lnSpc>
                <a:spcPct val="100000"/>
              </a:lnSpc>
            </a:pPr>
            <a:r>
              <a:rPr lang="en-US" altLang="en-US" dirty="0"/>
              <a:t>Patrols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FB0F0-0322-4593-857E-DE2DDB3E1E50}" type="datetime1">
              <a:rPr lang="en-US" smtClean="0"/>
              <a:t>9/14/2018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910AA-61E9-4E09-8CCC-F63DE929174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90961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Methods of Identifying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00000"/>
              </a:lnSpc>
            </a:pPr>
            <a:r>
              <a:rPr lang="en-US" altLang="en-US" dirty="0"/>
              <a:t>Reviewing offense reports/diary</a:t>
            </a:r>
          </a:p>
          <a:p>
            <a:pPr>
              <a:lnSpc>
                <a:spcPct val="100000"/>
              </a:lnSpc>
            </a:pPr>
            <a:r>
              <a:rPr lang="en-US" altLang="en-US" dirty="0"/>
              <a:t>Surveying the public</a:t>
            </a:r>
          </a:p>
          <a:p>
            <a:pPr>
              <a:lnSpc>
                <a:spcPct val="100000"/>
              </a:lnSpc>
            </a:pPr>
            <a:r>
              <a:rPr lang="en-US" altLang="en-US" dirty="0"/>
              <a:t>Reviewing citizen complaints</a:t>
            </a:r>
          </a:p>
          <a:p>
            <a:pPr>
              <a:lnSpc>
                <a:spcPct val="100000"/>
              </a:lnSpc>
            </a:pPr>
            <a:r>
              <a:rPr lang="en-US" altLang="en-US" dirty="0"/>
              <a:t>Reviewing information from neighborhood associations and nonprofit organizations</a:t>
            </a:r>
          </a:p>
          <a:p>
            <a:pPr>
              <a:lnSpc>
                <a:spcPct val="100000"/>
              </a:lnSpc>
            </a:pPr>
            <a:r>
              <a:rPr lang="en-US" altLang="en-US" dirty="0"/>
              <a:t>Consulting social service/governmental agencies</a:t>
            </a:r>
          </a:p>
          <a:p>
            <a:pPr>
              <a:lnSpc>
                <a:spcPct val="100000"/>
              </a:lnSpc>
            </a:pPr>
            <a:r>
              <a:rPr lang="en-US" altLang="en-US" dirty="0"/>
              <a:t>Following media coverage and editorials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FB0F0-0322-4593-857E-DE2DDB3E1E50}" type="datetime1">
              <a:rPr lang="en-US" smtClean="0"/>
              <a:t>9/14/2018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910AA-61E9-4E09-8CCC-F63DE9291742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48685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Identifying Stakeholders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altLang="en-US" dirty="0"/>
              <a:t>Local service/government agencies with jurisdiction or an interest in the problem.</a:t>
            </a:r>
          </a:p>
          <a:p>
            <a:pPr>
              <a:lnSpc>
                <a:spcPct val="100000"/>
              </a:lnSpc>
            </a:pPr>
            <a:r>
              <a:rPr lang="en-US" altLang="en-US" dirty="0"/>
              <a:t>Victims of the problem, and/or groups representing victims</a:t>
            </a:r>
          </a:p>
          <a:p>
            <a:pPr>
              <a:lnSpc>
                <a:spcPct val="100000"/>
              </a:lnSpc>
            </a:pPr>
            <a:r>
              <a:rPr lang="en-US" altLang="en-US" dirty="0"/>
              <a:t>Neighbors and friends of victims or students affected by the problem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FB0F0-0322-4593-857E-DE2DDB3E1E50}" type="datetime1">
              <a:rPr lang="en-US" smtClean="0"/>
              <a:t>9/14/2018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910AA-61E9-4E09-8CCC-F63DE9291742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94915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Identifying Stakeholders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altLang="en-US" dirty="0"/>
              <a:t>Agencies or people that have some control over offenders</a:t>
            </a:r>
          </a:p>
          <a:p>
            <a:pPr>
              <a:lnSpc>
                <a:spcPct val="100000"/>
              </a:lnSpc>
            </a:pPr>
            <a:r>
              <a:rPr lang="en-US" altLang="en-US" dirty="0"/>
              <a:t>Commercial establishments adversely impacted by the crime or disorder problem</a:t>
            </a:r>
          </a:p>
          <a:p>
            <a:pPr>
              <a:lnSpc>
                <a:spcPct val="100000"/>
              </a:lnSpc>
            </a:pPr>
            <a:r>
              <a:rPr lang="en-US" altLang="en-US" dirty="0"/>
              <a:t>National organizations or trade associations with an interest in the problem.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FB0F0-0322-4593-857E-DE2DDB3E1E50}" type="datetime1">
              <a:rPr lang="en-US" smtClean="0"/>
              <a:t>9/14/2018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910AA-61E9-4E09-8CCC-F63DE9291742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78756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altLang="en-US" dirty="0" smtClean="0"/>
              <a:t>Identifying </a:t>
            </a:r>
            <a:r>
              <a:rPr lang="en-US" altLang="en-US" dirty="0"/>
              <a:t>and understanding events and conditions that precede and accompany the problem</a:t>
            </a:r>
          </a:p>
          <a:p>
            <a:pPr>
              <a:lnSpc>
                <a:spcPct val="100000"/>
              </a:lnSpc>
            </a:pPr>
            <a:r>
              <a:rPr lang="en-US" altLang="en-US" dirty="0"/>
              <a:t>Identifying relevant data to collect</a:t>
            </a:r>
          </a:p>
          <a:p>
            <a:pPr>
              <a:lnSpc>
                <a:spcPct val="100000"/>
              </a:lnSpc>
            </a:pPr>
            <a:r>
              <a:rPr lang="en-US" altLang="en-US" dirty="0"/>
              <a:t>Researching what is known about the problem type </a:t>
            </a:r>
          </a:p>
          <a:p>
            <a:pPr>
              <a:lnSpc>
                <a:spcPct val="100000"/>
              </a:lnSpc>
            </a:pPr>
            <a:r>
              <a:rPr lang="en-US" altLang="en-US" dirty="0"/>
              <a:t>Taking inventory of how the problem is being addressed and any strengths/limitations of the current response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FB0F0-0322-4593-857E-DE2DDB3E1E50}" type="datetime1">
              <a:rPr lang="en-US" smtClean="0"/>
              <a:t>9/14/2018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910AA-61E9-4E09-8CCC-F63DE9291742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00812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altLang="en-US" dirty="0"/>
              <a:t>Narrowing the scope of the </a:t>
            </a:r>
            <a:r>
              <a:rPr lang="en-US" altLang="en-US" dirty="0" smtClean="0"/>
              <a:t>problem</a:t>
            </a:r>
            <a:endParaRPr lang="en-US" altLang="en-US" dirty="0"/>
          </a:p>
          <a:p>
            <a:pPr>
              <a:lnSpc>
                <a:spcPct val="100000"/>
              </a:lnSpc>
            </a:pPr>
            <a:r>
              <a:rPr lang="en-US" altLang="en-US" dirty="0"/>
              <a:t>Identifying resources that may be of assistance in developing a deeper understanding of the problem </a:t>
            </a:r>
          </a:p>
          <a:p>
            <a:pPr>
              <a:lnSpc>
                <a:spcPct val="100000"/>
              </a:lnSpc>
            </a:pPr>
            <a:r>
              <a:rPr lang="en-US" altLang="en-US" dirty="0"/>
              <a:t>Developing a working hypothesis about why the problem is occurring; is it really occurring</a:t>
            </a:r>
            <a:r>
              <a:rPr lang="en-US" altLang="en-US" dirty="0" smtClean="0"/>
              <a:t>?</a:t>
            </a:r>
            <a:endParaRPr lang="en-US" alt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FB0F0-0322-4593-857E-DE2DDB3E1E50}" type="datetime1">
              <a:rPr lang="en-US" smtClean="0"/>
              <a:t>9/14/2018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910AA-61E9-4E09-8CCC-F63DE9291742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63163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4000" dirty="0"/>
              <a:t>Reasons Why Analysis is Sometimes Overlooked/Skipped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altLang="en-US" dirty="0" smtClean="0"/>
              <a:t>The </a:t>
            </a:r>
            <a:r>
              <a:rPr lang="en-US" altLang="en-US" dirty="0"/>
              <a:t>nature of the problem sometimes falsely appears obvious at first </a:t>
            </a:r>
            <a:r>
              <a:rPr lang="en-US" altLang="en-US" dirty="0" smtClean="0"/>
              <a:t>glance.</a:t>
            </a:r>
          </a:p>
          <a:p>
            <a:pPr>
              <a:lnSpc>
                <a:spcPct val="100000"/>
              </a:lnSpc>
            </a:pPr>
            <a:r>
              <a:rPr lang="en-US" altLang="en-US" dirty="0" smtClean="0"/>
              <a:t>There </a:t>
            </a:r>
            <a:r>
              <a:rPr lang="en-US" altLang="en-US" dirty="0"/>
              <a:t>may be some tremendous internal and external pressure to solve the problem </a:t>
            </a:r>
            <a:r>
              <a:rPr lang="en-US" altLang="en-US" dirty="0" smtClean="0"/>
              <a:t>immediately.</a:t>
            </a:r>
          </a:p>
          <a:p>
            <a:pPr>
              <a:lnSpc>
                <a:spcPct val="100000"/>
              </a:lnSpc>
            </a:pPr>
            <a:r>
              <a:rPr lang="en-US" altLang="en-US" dirty="0" smtClean="0"/>
              <a:t>The </a:t>
            </a:r>
            <a:r>
              <a:rPr lang="en-US" altLang="en-US" dirty="0"/>
              <a:t>pressure of responding to calls does not seem to allow for time for detailed inquiries into the nature of the problem.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FB0F0-0322-4593-857E-DE2DDB3E1E50}" type="datetime1">
              <a:rPr lang="en-US" smtClean="0"/>
              <a:t>9/14/2018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910AA-61E9-4E09-8CCC-F63DE9291742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70496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4000" dirty="0"/>
              <a:t>Reasons Why Analysis is Sometimes Overlooked/Skipped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00000"/>
              </a:lnSpc>
            </a:pPr>
            <a:r>
              <a:rPr lang="en-US" altLang="en-US" dirty="0" smtClean="0"/>
              <a:t>Investigating/researching </a:t>
            </a:r>
            <a:r>
              <a:rPr lang="en-US" altLang="en-US" dirty="0"/>
              <a:t>the problem does not seem like “real” police </a:t>
            </a:r>
            <a:r>
              <a:rPr lang="en-US" altLang="en-US" dirty="0" smtClean="0"/>
              <a:t>work.</a:t>
            </a:r>
            <a:endParaRPr lang="en-US" altLang="en-US" dirty="0"/>
          </a:p>
          <a:p>
            <a:pPr>
              <a:lnSpc>
                <a:spcPct val="100000"/>
              </a:lnSpc>
            </a:pPr>
            <a:r>
              <a:rPr lang="en-US" altLang="en-US" dirty="0"/>
              <a:t>Supervisors may not value analytical work that takes time but does not produce arrests, citations or other traditional measures of police work</a:t>
            </a:r>
            <a:r>
              <a:rPr lang="en-US" altLang="en-US" dirty="0" smtClean="0"/>
              <a:t>.</a:t>
            </a:r>
            <a:endParaRPr lang="en-US" altLang="en-US" dirty="0"/>
          </a:p>
          <a:p>
            <a:pPr>
              <a:lnSpc>
                <a:spcPct val="100000"/>
              </a:lnSpc>
            </a:pPr>
            <a:r>
              <a:rPr lang="en-US" altLang="en-US" dirty="0"/>
              <a:t>In many communities a strong commitment to the old ways of handling problems prevents looking at the problem in different ways.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FB0F0-0322-4593-857E-DE2DDB3E1E50}" type="datetime1">
              <a:rPr lang="en-US" smtClean="0"/>
              <a:t>9/14/2018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910AA-61E9-4E09-8CCC-F63DE9291742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58493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400" dirty="0"/>
              <a:t>Resources</a:t>
            </a:r>
            <a:r>
              <a:rPr lang="en-US" altLang="en-US" dirty="0"/>
              <a:t> for Analyzing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buNone/>
            </a:pPr>
            <a:r>
              <a:rPr lang="en-US" altLang="en-US" sz="2400" dirty="0"/>
              <a:t>Depends on the problem, but here are some general examples of resources</a:t>
            </a:r>
            <a:r>
              <a:rPr lang="en-US" altLang="en-US" sz="2400" dirty="0" smtClean="0"/>
              <a:t>:</a:t>
            </a:r>
            <a:endParaRPr lang="en-US" altLang="en-US" sz="2400" dirty="0"/>
          </a:p>
          <a:p>
            <a:pPr lvl="1">
              <a:lnSpc>
                <a:spcPct val="100000"/>
              </a:lnSpc>
            </a:pPr>
            <a:r>
              <a:rPr lang="en-US" altLang="en-US" sz="2000" dirty="0"/>
              <a:t>Crime analysts </a:t>
            </a:r>
          </a:p>
          <a:p>
            <a:pPr lvl="1">
              <a:lnSpc>
                <a:spcPct val="100000"/>
              </a:lnSpc>
            </a:pPr>
            <a:r>
              <a:rPr lang="en-US" altLang="en-US" sz="2000" dirty="0"/>
              <a:t>Resident/business surveys</a:t>
            </a:r>
          </a:p>
          <a:p>
            <a:pPr lvl="1">
              <a:lnSpc>
                <a:spcPct val="100000"/>
              </a:lnSpc>
            </a:pPr>
            <a:r>
              <a:rPr lang="en-US" altLang="en-US" sz="2000" dirty="0"/>
              <a:t>Crime environment surveys</a:t>
            </a:r>
          </a:p>
          <a:p>
            <a:pPr lvl="1">
              <a:lnSpc>
                <a:spcPct val="100000"/>
              </a:lnSpc>
            </a:pPr>
            <a:r>
              <a:rPr lang="en-US" altLang="en-US" sz="2000" dirty="0"/>
              <a:t>Interviews with victims and offenders</a:t>
            </a:r>
          </a:p>
          <a:p>
            <a:pPr lvl="1">
              <a:lnSpc>
                <a:spcPct val="100000"/>
              </a:lnSpc>
            </a:pPr>
            <a:r>
              <a:rPr lang="en-US" altLang="en-US" sz="2000" dirty="0"/>
              <a:t>Systems for tracking repeat victimization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FB0F0-0322-4593-857E-DE2DDB3E1E50}" type="datetime1">
              <a:rPr lang="en-US" smtClean="0"/>
              <a:t>9/14/2018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910AA-61E9-4E09-8CCC-F63DE9291742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70737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Response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altLang="en-US" sz="2600" dirty="0"/>
              <a:t>Brainstorming for new </a:t>
            </a:r>
            <a:r>
              <a:rPr lang="en-US" altLang="en-US" sz="2600" dirty="0" smtClean="0"/>
              <a:t>interventions</a:t>
            </a:r>
            <a:endParaRPr lang="en-US" altLang="en-US" sz="2600" dirty="0"/>
          </a:p>
          <a:p>
            <a:pPr>
              <a:lnSpc>
                <a:spcPct val="100000"/>
              </a:lnSpc>
            </a:pPr>
            <a:r>
              <a:rPr lang="en-US" altLang="en-US" sz="2600" dirty="0"/>
              <a:t>Searching for what neighborhoods with similar problems have </a:t>
            </a:r>
            <a:r>
              <a:rPr lang="en-US" altLang="en-US" sz="2600" dirty="0" smtClean="0"/>
              <a:t>done</a:t>
            </a:r>
            <a:endParaRPr lang="en-US" altLang="en-US" sz="2600" dirty="0"/>
          </a:p>
          <a:p>
            <a:pPr>
              <a:lnSpc>
                <a:spcPct val="100000"/>
              </a:lnSpc>
            </a:pPr>
            <a:r>
              <a:rPr lang="en-US" altLang="en-US" sz="2600" dirty="0"/>
              <a:t>Choosing among the alternative </a:t>
            </a:r>
            <a:r>
              <a:rPr lang="en-US" altLang="en-US" sz="2600" dirty="0" smtClean="0"/>
              <a:t>interventions</a:t>
            </a:r>
            <a:endParaRPr lang="en-US" altLang="en-US" sz="2600" dirty="0"/>
          </a:p>
          <a:p>
            <a:pPr>
              <a:lnSpc>
                <a:spcPct val="100000"/>
              </a:lnSpc>
            </a:pPr>
            <a:r>
              <a:rPr lang="en-US" altLang="en-US" sz="2600" dirty="0"/>
              <a:t>Outlining a response plan and identifying responsible </a:t>
            </a:r>
            <a:r>
              <a:rPr lang="en-US" altLang="en-US" sz="2600" dirty="0" smtClean="0"/>
              <a:t>parties</a:t>
            </a:r>
            <a:endParaRPr lang="en-US" altLang="en-US" sz="2600" dirty="0"/>
          </a:p>
          <a:p>
            <a:pPr>
              <a:lnSpc>
                <a:spcPct val="100000"/>
              </a:lnSpc>
            </a:pPr>
            <a:r>
              <a:rPr lang="en-US" altLang="en-US" sz="2600" dirty="0" smtClean="0"/>
              <a:t>Stating </a:t>
            </a:r>
            <a:r>
              <a:rPr lang="en-US" altLang="en-US" sz="2600" dirty="0"/>
              <a:t>the specific objectives for the response </a:t>
            </a:r>
            <a:r>
              <a:rPr lang="en-US" altLang="en-US" sz="2600" dirty="0" smtClean="0"/>
              <a:t>plan</a:t>
            </a:r>
            <a:endParaRPr lang="en-US" altLang="en-US" sz="2600" dirty="0"/>
          </a:p>
          <a:p>
            <a:pPr>
              <a:lnSpc>
                <a:spcPct val="100000"/>
              </a:lnSpc>
            </a:pPr>
            <a:r>
              <a:rPr lang="en-US" altLang="en-US" sz="2600" dirty="0"/>
              <a:t>Carrying out the planned activities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FB0F0-0322-4593-857E-DE2DDB3E1E50}" type="datetime1">
              <a:rPr lang="en-US" smtClean="0"/>
              <a:t>9/14/2018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910AA-61E9-4E09-8CCC-F63DE9291742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00861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Response Reminders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</a:pPr>
            <a:r>
              <a:rPr lang="en-US" altLang="en-US" dirty="0"/>
              <a:t>The responses should be directly linked to the results of your </a:t>
            </a:r>
            <a:r>
              <a:rPr lang="en-US" altLang="en-US" dirty="0" smtClean="0"/>
              <a:t>analyses</a:t>
            </a:r>
            <a:endParaRPr lang="en-US" altLang="en-US" dirty="0"/>
          </a:p>
          <a:p>
            <a:pPr>
              <a:lnSpc>
                <a:spcPct val="110000"/>
              </a:lnSpc>
            </a:pPr>
            <a:r>
              <a:rPr lang="en-US" altLang="en-US" dirty="0"/>
              <a:t>Try not to limit responses to the police.  Other agencies may need to be involved and take some </a:t>
            </a:r>
            <a:r>
              <a:rPr lang="en-US" altLang="en-US" dirty="0" smtClean="0"/>
              <a:t>responsibility</a:t>
            </a:r>
            <a:endParaRPr lang="en-US" altLang="en-US" dirty="0"/>
          </a:p>
          <a:p>
            <a:pPr>
              <a:lnSpc>
                <a:spcPct val="110000"/>
              </a:lnSpc>
            </a:pPr>
            <a:r>
              <a:rPr lang="en-US" altLang="en-US" dirty="0"/>
              <a:t>Responses should be manageable given the resources, available time, and urgency in solving the </a:t>
            </a:r>
            <a:r>
              <a:rPr lang="en-US" altLang="en-US" dirty="0" smtClean="0"/>
              <a:t>problem</a:t>
            </a:r>
            <a:endParaRPr lang="en-US" altLang="en-US" dirty="0"/>
          </a:p>
          <a:p>
            <a:pPr>
              <a:lnSpc>
                <a:spcPct val="110000"/>
              </a:lnSpc>
            </a:pPr>
            <a:r>
              <a:rPr lang="en-US" altLang="en-US" dirty="0"/>
              <a:t>A variety of potential responses may be more effective than a single response in some situations.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FB0F0-0322-4593-857E-DE2DDB3E1E50}" type="datetime1">
              <a:rPr lang="en-US" smtClean="0"/>
              <a:t>9/14/2018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910AA-61E9-4E09-8CCC-F63DE9291742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2839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Traditions Responses: </a:t>
            </a:r>
            <a:r>
              <a:rPr lang="en-US" altLang="en-US" dirty="0" err="1"/>
              <a:t>Cont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altLang="en-US" dirty="0"/>
              <a:t>Police largely operate in silos</a:t>
            </a:r>
          </a:p>
          <a:p>
            <a:pPr>
              <a:lnSpc>
                <a:spcPct val="100000"/>
              </a:lnSpc>
            </a:pPr>
            <a:r>
              <a:rPr lang="en-US" altLang="en-US" dirty="0"/>
              <a:t>Police have few external partnerships when it comes to violence</a:t>
            </a:r>
          </a:p>
          <a:p>
            <a:pPr>
              <a:lnSpc>
                <a:spcPct val="100000"/>
              </a:lnSpc>
            </a:pPr>
            <a:r>
              <a:rPr lang="en-US" altLang="en-US" dirty="0"/>
              <a:t>Police view themselves and are viewed as hierarchical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FB0F0-0322-4593-857E-DE2DDB3E1E50}" type="datetime1">
              <a:rPr lang="en-US" smtClean="0"/>
              <a:t>9/14/2018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910AA-61E9-4E09-8CCC-F63DE929174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98834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altLang="en-US" sz="2000" dirty="0"/>
              <a:t>Collecting pre- and post-response qualitative and quantitative </a:t>
            </a:r>
            <a:r>
              <a:rPr lang="en-US" altLang="en-US" sz="2000" dirty="0" smtClean="0"/>
              <a:t>data</a:t>
            </a:r>
            <a:endParaRPr lang="en-US" altLang="en-US" sz="2000" dirty="0"/>
          </a:p>
          <a:p>
            <a:pPr>
              <a:lnSpc>
                <a:spcPct val="100000"/>
              </a:lnSpc>
            </a:pPr>
            <a:r>
              <a:rPr lang="en-US" altLang="en-US" sz="2000" b="1" dirty="0"/>
              <a:t>Process Evaluation</a:t>
            </a:r>
          </a:p>
          <a:p>
            <a:pPr lvl="1">
              <a:lnSpc>
                <a:spcPct val="100000"/>
              </a:lnSpc>
            </a:pPr>
            <a:r>
              <a:rPr lang="en-US" altLang="en-US" sz="2000" dirty="0"/>
              <a:t>Determining whether the plan was </a:t>
            </a:r>
            <a:r>
              <a:rPr lang="en-US" altLang="en-US" sz="2000" dirty="0" smtClean="0"/>
              <a:t>implemented</a:t>
            </a:r>
            <a:endParaRPr lang="en-US" altLang="en-US" sz="2000" dirty="0"/>
          </a:p>
          <a:p>
            <a:pPr lvl="1">
              <a:lnSpc>
                <a:spcPct val="100000"/>
              </a:lnSpc>
            </a:pPr>
            <a:r>
              <a:rPr lang="en-US" altLang="en-US" sz="2000" dirty="0"/>
              <a:t>Determining whether broad goals and objectives were attained </a:t>
            </a:r>
          </a:p>
          <a:p>
            <a:pPr lvl="1">
              <a:lnSpc>
                <a:spcPct val="100000"/>
              </a:lnSpc>
            </a:pPr>
            <a:r>
              <a:rPr lang="en-US" altLang="en-US" sz="2000" dirty="0"/>
              <a:t>Identifying any new strategies needed to augment the original </a:t>
            </a:r>
            <a:r>
              <a:rPr lang="en-US" altLang="en-US" sz="2000" dirty="0" smtClean="0"/>
              <a:t>plan</a:t>
            </a:r>
            <a:endParaRPr lang="en-US" altLang="en-US" sz="2000" dirty="0"/>
          </a:p>
          <a:p>
            <a:pPr lvl="1">
              <a:lnSpc>
                <a:spcPct val="100000"/>
              </a:lnSpc>
            </a:pPr>
            <a:r>
              <a:rPr lang="en-US" altLang="en-US" sz="2000" dirty="0"/>
              <a:t>Better handling of incidents and improved response to the </a:t>
            </a:r>
            <a:r>
              <a:rPr lang="en-US" altLang="en-US" sz="2000" dirty="0" smtClean="0"/>
              <a:t>problem</a:t>
            </a:r>
            <a:endParaRPr lang="en-US" altLang="en-US" sz="2000" dirty="0"/>
          </a:p>
          <a:p>
            <a:pPr lvl="1">
              <a:lnSpc>
                <a:spcPct val="100000"/>
              </a:lnSpc>
            </a:pPr>
            <a:r>
              <a:rPr lang="en-US" altLang="en-US" sz="2000" dirty="0"/>
              <a:t>Conducting ongoing assessment to ensure continued effectiveness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FB0F0-0322-4593-857E-DE2DDB3E1E50}" type="datetime1">
              <a:rPr lang="en-US" smtClean="0"/>
              <a:t>9/14/2018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910AA-61E9-4E09-8CCC-F63DE9291742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19483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Positive Impacts on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00000"/>
              </a:lnSpc>
            </a:pPr>
            <a:r>
              <a:rPr lang="en-US" altLang="en-US" dirty="0"/>
              <a:t>Total elimination of the </a:t>
            </a:r>
            <a:r>
              <a:rPr lang="en-US" altLang="en-US" dirty="0" smtClean="0"/>
              <a:t>problem</a:t>
            </a:r>
            <a:endParaRPr lang="en-US" altLang="en-US" dirty="0"/>
          </a:p>
          <a:p>
            <a:pPr>
              <a:lnSpc>
                <a:spcPct val="100000"/>
              </a:lnSpc>
            </a:pPr>
            <a:r>
              <a:rPr lang="en-US" altLang="en-US" dirty="0"/>
              <a:t>Fewer </a:t>
            </a:r>
            <a:r>
              <a:rPr lang="en-US" altLang="en-US" dirty="0" smtClean="0"/>
              <a:t>incidents</a:t>
            </a:r>
            <a:endParaRPr lang="en-US" altLang="en-US" dirty="0"/>
          </a:p>
          <a:p>
            <a:pPr>
              <a:lnSpc>
                <a:spcPct val="100000"/>
              </a:lnSpc>
            </a:pPr>
            <a:r>
              <a:rPr lang="en-US" altLang="en-US" dirty="0"/>
              <a:t>Less serious or harmful </a:t>
            </a:r>
            <a:r>
              <a:rPr lang="en-US" altLang="en-US" dirty="0" smtClean="0"/>
              <a:t>incidents</a:t>
            </a:r>
            <a:endParaRPr lang="en-US" altLang="en-US" dirty="0"/>
          </a:p>
          <a:p>
            <a:pPr>
              <a:lnSpc>
                <a:spcPct val="100000"/>
              </a:lnSpc>
            </a:pPr>
            <a:r>
              <a:rPr lang="en-US" altLang="en-US" dirty="0"/>
              <a:t>Better handling of the incidents/improved response to the </a:t>
            </a:r>
            <a:r>
              <a:rPr lang="en-US" altLang="en-US" dirty="0" smtClean="0"/>
              <a:t>problem</a:t>
            </a:r>
            <a:endParaRPr lang="en-US" altLang="en-US" dirty="0"/>
          </a:p>
          <a:p>
            <a:pPr>
              <a:lnSpc>
                <a:spcPct val="100000"/>
              </a:lnSpc>
            </a:pPr>
            <a:r>
              <a:rPr lang="en-US" altLang="en-US" dirty="0"/>
              <a:t>Removing the problem from police consideration. (See Shifting and Sharing Guide</a:t>
            </a:r>
            <a:r>
              <a:rPr lang="en-US" altLang="en-US" dirty="0" smtClean="0"/>
              <a:t>)</a:t>
            </a:r>
            <a:endParaRPr lang="en-US" altLang="en-US" dirty="0"/>
          </a:p>
          <a:p>
            <a:pPr>
              <a:lnSpc>
                <a:spcPct val="100000"/>
              </a:lnSpc>
            </a:pPr>
            <a:r>
              <a:rPr lang="en-US" altLang="en-US" dirty="0"/>
              <a:t>Diffusion of benefits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FB0F0-0322-4593-857E-DE2DDB3E1E50}" type="datetime1">
              <a:rPr lang="en-US" smtClean="0"/>
              <a:t>9/14/2018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910AA-61E9-4E09-8CCC-F63DE9291742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90974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19151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Traditional policing strategies are limited in effectiveness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lnSpc>
                <a:spcPct val="120000"/>
              </a:lnSpc>
              <a:buFontTx/>
              <a:buNone/>
              <a:defRPr/>
            </a:pPr>
            <a:r>
              <a:rPr lang="en-US" dirty="0"/>
              <a:t>1. KC Patrol Experiment (1972-73)</a:t>
            </a:r>
          </a:p>
          <a:p>
            <a:pPr lvl="1">
              <a:lnSpc>
                <a:spcPct val="120000"/>
              </a:lnSpc>
              <a:defRPr/>
            </a:pPr>
            <a:r>
              <a:rPr lang="en-US" sz="2100" dirty="0"/>
              <a:t>15 beats (2x, 1x 0x)</a:t>
            </a:r>
          </a:p>
          <a:p>
            <a:pPr lvl="1">
              <a:lnSpc>
                <a:spcPct val="120000"/>
              </a:lnSpc>
              <a:defRPr/>
            </a:pPr>
            <a:r>
              <a:rPr lang="en-US" sz="2100" dirty="0"/>
              <a:t>Crime data, survey data showed no difference in crime, fear, public perceptions.  No displacement.</a:t>
            </a:r>
          </a:p>
          <a:p>
            <a:pPr marL="0" indent="0">
              <a:lnSpc>
                <a:spcPct val="120000"/>
              </a:lnSpc>
              <a:buFontTx/>
              <a:buNone/>
              <a:defRPr/>
            </a:pPr>
            <a:r>
              <a:rPr lang="en-US" dirty="0"/>
              <a:t>2. Response Time (Spellman &amp; Brown, 1984).</a:t>
            </a:r>
          </a:p>
          <a:p>
            <a:pPr lvl="1">
              <a:lnSpc>
                <a:spcPct val="120000"/>
              </a:lnSpc>
              <a:defRPr/>
            </a:pPr>
            <a:r>
              <a:rPr lang="en-US" sz="2100" dirty="0"/>
              <a:t>Premise is increased response time would increase clearance rates, deter crime, and incapacitate criminals</a:t>
            </a:r>
          </a:p>
          <a:p>
            <a:pPr lvl="1">
              <a:lnSpc>
                <a:spcPct val="120000"/>
              </a:lnSpc>
              <a:defRPr/>
            </a:pPr>
            <a:r>
              <a:rPr lang="en-US" sz="2100" dirty="0"/>
              <a:t>Fast response times only effect 2.9% of CFS</a:t>
            </a:r>
          </a:p>
          <a:p>
            <a:pPr lvl="1">
              <a:lnSpc>
                <a:spcPct val="120000"/>
              </a:lnSpc>
              <a:defRPr/>
            </a:pPr>
            <a:r>
              <a:rPr lang="en-US" sz="2100" dirty="0"/>
              <a:t>In most cases the public just wants to know when they will be there.</a:t>
            </a:r>
          </a:p>
          <a:p>
            <a:pPr marL="0" indent="0">
              <a:lnSpc>
                <a:spcPct val="120000"/>
              </a:lnSpc>
              <a:buFontTx/>
              <a:buNone/>
              <a:defRPr/>
            </a:pPr>
            <a:r>
              <a:rPr lang="en-US" dirty="0"/>
              <a:t>3. Investigations (Rand Corp, 1975).</a:t>
            </a:r>
          </a:p>
          <a:p>
            <a:pPr lvl="1">
              <a:lnSpc>
                <a:spcPct val="120000"/>
              </a:lnSpc>
              <a:defRPr/>
            </a:pPr>
            <a:r>
              <a:rPr lang="en-US" sz="2100" dirty="0"/>
              <a:t>Examined investigations in 29 departments</a:t>
            </a:r>
          </a:p>
          <a:p>
            <a:pPr lvl="1">
              <a:lnSpc>
                <a:spcPct val="120000"/>
              </a:lnSpc>
              <a:defRPr/>
            </a:pPr>
            <a:r>
              <a:rPr lang="en-US" sz="2100" dirty="0"/>
              <a:t>Found most detective work was routine and non-productive</a:t>
            </a:r>
          </a:p>
          <a:p>
            <a:pPr lvl="1">
              <a:lnSpc>
                <a:spcPct val="120000"/>
              </a:lnSpc>
              <a:defRPr/>
            </a:pPr>
            <a:r>
              <a:rPr lang="en-US" sz="2100" dirty="0"/>
              <a:t>Only about 3% of cases are solved because of special investigative techniques (Fingerprints, etc.).  Most solved because of a witness.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FB0F0-0322-4593-857E-DE2DDB3E1E50}" type="datetime1">
              <a:rPr lang="en-US" smtClean="0"/>
              <a:t>9/14/2018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910AA-61E9-4E09-8CCC-F63DE929174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705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en-US" sz="4400" dirty="0"/>
              <a:t>Today’s policing is shaped by two insights into the past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defRPr/>
            </a:pPr>
            <a:r>
              <a:rPr lang="en-US" dirty="0"/>
              <a:t>The police are unable to solve crime problems alone and need the community’s assistance to control crime, fear, disorder, and neighborhood </a:t>
            </a:r>
            <a:r>
              <a:rPr lang="en-US" dirty="0" smtClean="0"/>
              <a:t>decay</a:t>
            </a:r>
          </a:p>
          <a:p>
            <a:pPr>
              <a:lnSpc>
                <a:spcPct val="100000"/>
              </a:lnSpc>
              <a:defRPr/>
            </a:pPr>
            <a:r>
              <a:rPr lang="en-US" dirty="0" smtClean="0"/>
              <a:t>Current </a:t>
            </a:r>
            <a:r>
              <a:rPr lang="en-US" dirty="0"/>
              <a:t>policing strategies are too reactive and need to be reconstructed in such a way to proactively address problems which generate crime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FB0F0-0322-4593-857E-DE2DDB3E1E50}" type="datetime1">
              <a:rPr lang="en-US" smtClean="0"/>
              <a:t>9/14/2018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910AA-61E9-4E09-8CCC-F63DE929174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99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Rethinking Your Job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altLang="en-US" dirty="0"/>
              <a:t>Herman Goldstein - a Problem Oriented Approach to Violence.</a:t>
            </a:r>
          </a:p>
          <a:p>
            <a:pPr>
              <a:lnSpc>
                <a:spcPct val="100000"/>
              </a:lnSpc>
            </a:pPr>
            <a:r>
              <a:rPr lang="en-US" altLang="en-US" dirty="0"/>
              <a:t>Responding to incident is only the 1st step in a strategy</a:t>
            </a:r>
          </a:p>
          <a:p>
            <a:pPr>
              <a:lnSpc>
                <a:spcPct val="100000"/>
              </a:lnSpc>
            </a:pPr>
            <a:r>
              <a:rPr lang="en-US" altLang="en-US" dirty="0"/>
              <a:t>Find permanent solutions to problems that lead to incidents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FB0F0-0322-4593-857E-DE2DDB3E1E50}" type="datetime1">
              <a:rPr lang="en-US" smtClean="0"/>
              <a:t>9/14/2018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910AA-61E9-4E09-8CCC-F63DE929174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3143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Goldstein Theorized: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altLang="en-US" dirty="0"/>
              <a:t>Underlying conditions create problems</a:t>
            </a:r>
          </a:p>
          <a:p>
            <a:pPr>
              <a:lnSpc>
                <a:spcPct val="100000"/>
              </a:lnSpc>
            </a:pPr>
            <a:r>
              <a:rPr lang="en-US" altLang="en-US" dirty="0"/>
              <a:t>Problems in turn lead to incidents</a:t>
            </a:r>
          </a:p>
          <a:p>
            <a:pPr>
              <a:lnSpc>
                <a:spcPct val="100000"/>
              </a:lnSpc>
            </a:pPr>
            <a:r>
              <a:rPr lang="en-US" altLang="en-US" dirty="0"/>
              <a:t>Many incidents are reported to administration</a:t>
            </a:r>
          </a:p>
          <a:p>
            <a:pPr>
              <a:lnSpc>
                <a:spcPct val="100000"/>
              </a:lnSpc>
            </a:pPr>
            <a:r>
              <a:rPr lang="en-US" altLang="en-US" dirty="0"/>
              <a:t>Incidents appear to be isolated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FB0F0-0322-4593-857E-DE2DDB3E1E50}" type="datetime1">
              <a:rPr lang="en-US" smtClean="0"/>
              <a:t>9/14/2018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910AA-61E9-4E09-8CCC-F63DE929174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7171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8C1D40"/>
      </a:accent1>
      <a:accent2>
        <a:srgbClr val="FFC627"/>
      </a:accent2>
      <a:accent3>
        <a:srgbClr val="5C6670"/>
      </a:accent3>
      <a:accent4>
        <a:srgbClr val="000000"/>
      </a:accent4>
      <a:accent5>
        <a:srgbClr val="FFFFFF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17A2813B-895B-4E40-932C-CA3C067AE1D2}" vid="{E1D7091E-017E-4A51-A7D9-8415B905D08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CVPCS PP Template 1 Widescreen</Template>
  <TotalTime>54</TotalTime>
  <Words>1811</Words>
  <Application>Microsoft Office PowerPoint</Application>
  <PresentationFormat>Widescreen</PresentationFormat>
  <Paragraphs>400</Paragraphs>
  <Slides>52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6" baseType="lpstr">
      <vt:lpstr>Arial</vt:lpstr>
      <vt:lpstr>B Times Bold</vt:lpstr>
      <vt:lpstr>Calibri</vt:lpstr>
      <vt:lpstr>Office Theme</vt:lpstr>
      <vt:lpstr>PowerPoint Presentation</vt:lpstr>
      <vt:lpstr>Characteristics of Traditional Responses</vt:lpstr>
      <vt:lpstr>Traditional Responses, Cont.</vt:lpstr>
      <vt:lpstr>Traditions Responses: Cont.</vt:lpstr>
      <vt:lpstr>Traditions Responses: Cont</vt:lpstr>
      <vt:lpstr>Traditional policing strategies are limited in effectiveness</vt:lpstr>
      <vt:lpstr>Today’s policing is shaped by two insights into the past</vt:lpstr>
      <vt:lpstr>Rethinking Your Job</vt:lpstr>
      <vt:lpstr>Goldstein Theorized:</vt:lpstr>
      <vt:lpstr>Incidents</vt:lpstr>
      <vt:lpstr>Problem oriented policing</vt:lpstr>
      <vt:lpstr>The SARA Process</vt:lpstr>
      <vt:lpstr>Problem Solving</vt:lpstr>
      <vt:lpstr>Our Definition of a Problem</vt:lpstr>
      <vt:lpstr>How incidents are related</vt:lpstr>
      <vt:lpstr>The Crime Triangle</vt:lpstr>
      <vt:lpstr>Seeking the Underlying Conditions</vt:lpstr>
      <vt:lpstr>Expected Outcomes of Problem Solving:</vt:lpstr>
      <vt:lpstr>SARA Problem Solving Model</vt:lpstr>
      <vt:lpstr>S          A          R          A</vt:lpstr>
      <vt:lpstr>S          A          R          A</vt:lpstr>
      <vt:lpstr>S          A          R          A</vt:lpstr>
      <vt:lpstr>S          A          R          A</vt:lpstr>
      <vt:lpstr>S          A          R           A</vt:lpstr>
      <vt:lpstr>PowerPoint Presentation</vt:lpstr>
      <vt:lpstr>Principles of Problem Solving</vt:lpstr>
      <vt:lpstr>Principles of Problem Solving</vt:lpstr>
      <vt:lpstr>Common Errors in Problem Solving</vt:lpstr>
      <vt:lpstr>Common Errors in Problem Solving</vt:lpstr>
      <vt:lpstr>Common Errors in Problem Solving</vt:lpstr>
      <vt:lpstr>Common Errors in Problem Solving</vt:lpstr>
      <vt:lpstr>Common Errors in Problem Solving</vt:lpstr>
      <vt:lpstr>Scanning</vt:lpstr>
      <vt:lpstr>Scanning</vt:lpstr>
      <vt:lpstr>What is a Problem</vt:lpstr>
      <vt:lpstr>Similar in Nature by:</vt:lpstr>
      <vt:lpstr>Is There Really a Problem?</vt:lpstr>
      <vt:lpstr>Who Identifies Problems?</vt:lpstr>
      <vt:lpstr>Methods of Identifying Problems</vt:lpstr>
      <vt:lpstr>Methods of Identifying Problems</vt:lpstr>
      <vt:lpstr>Identifying Stakeholders</vt:lpstr>
      <vt:lpstr>Identifying Stakeholders</vt:lpstr>
      <vt:lpstr>Analysis</vt:lpstr>
      <vt:lpstr>Analysis</vt:lpstr>
      <vt:lpstr>Reasons Why Analysis is Sometimes Overlooked/Skipped</vt:lpstr>
      <vt:lpstr>Reasons Why Analysis is Sometimes Overlooked/Skipped</vt:lpstr>
      <vt:lpstr>Resources for Analyzing Problems</vt:lpstr>
      <vt:lpstr>Response</vt:lpstr>
      <vt:lpstr>Response Reminders</vt:lpstr>
      <vt:lpstr>Assessment</vt:lpstr>
      <vt:lpstr>Positive Impacts on Problems</vt:lpstr>
      <vt:lpstr>PowerPoint Presentation</vt:lpstr>
    </vt:vector>
  </TitlesOfParts>
  <Company>Arizona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Jonathan Hernandez</dc:creator>
  <cp:lastModifiedBy>Jonathan Hernandez</cp:lastModifiedBy>
  <cp:revision>7</cp:revision>
  <cp:lastPrinted>2018-08-27T21:29:20Z</cp:lastPrinted>
  <dcterms:created xsi:type="dcterms:W3CDTF">2018-09-14T17:38:34Z</dcterms:created>
  <dcterms:modified xsi:type="dcterms:W3CDTF">2018-09-14T18:33:10Z</dcterms:modified>
</cp:coreProperties>
</file>