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76" r:id="rId2"/>
    <p:sldId id="267" r:id="rId3"/>
    <p:sldId id="277" r:id="rId4"/>
    <p:sldId id="278" r:id="rId5"/>
    <p:sldId id="270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272" r:id="rId16"/>
    <p:sldId id="321" r:id="rId17"/>
    <p:sldId id="27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22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126" y="4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6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8/27/2018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EACEA7E8-A3B6-422E-A067-12068018C3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28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8/27/2018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D7A69-65E3-4E52-81AD-16D289F5E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05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6367" y="3602038"/>
            <a:ext cx="964163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0306975" y="26490"/>
            <a:ext cx="932525" cy="365125"/>
          </a:xfrm>
        </p:spPr>
        <p:txBody>
          <a:bodyPr/>
          <a:lstStyle/>
          <a:p>
            <a:fld id="{EEC94C99-C7FD-4A02-8E69-18F3AA3AD1DF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4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89462-6278-4845-9156-E68C623B77A5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0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BF0A9-46A5-4BE0-9A94-FEFCC666353C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27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4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15616"/>
            <a:ext cx="10515600" cy="280736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210628"/>
            <a:ext cx="10515600" cy="11597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339F-D36A-467D-930B-87EB2236BD89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5447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067300" cy="35447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8F30-62AB-4B7C-9088-FB682691171A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13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39971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6"/>
            <a:ext cx="5157787" cy="286533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0673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067300" cy="286533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5C7D-A783-416E-BBF6-B7BF6D096DC2}" type="datetime1">
              <a:rPr lang="en-US" smtClean="0"/>
              <a:t>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4D62-D881-4F3F-BAD0-A2AC68345793}" type="datetime1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4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5775-FE20-48F4-918D-359D531D53A5}" type="datetime1">
              <a:rPr lang="en-US" smtClean="0"/>
              <a:t>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0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056312" cy="43829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31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131C-8207-400F-92E6-1B22555DD89B}" type="datetime1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92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056312" cy="43829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31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CF7F-3B4A-47EF-8F7C-EC7E2D3D5976}" type="datetime1">
              <a:rPr lang="en-US" smtClean="0"/>
              <a:t>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6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31816"/>
            <a:ext cx="10401300" cy="125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401300" cy="346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9219" y="26490"/>
            <a:ext cx="9502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D55E7-1791-488F-A6B7-38BBA3065228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92453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1502" y="5910823"/>
            <a:ext cx="3879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910AA-61E9-4E09-8CCC-F63DE929174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https://brandguide.asu.edu/sites/default/files/endorsed/color/asu_violenceprevention_horiz_rgb_maroongold_600ppi.png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75" y="5423385"/>
            <a:ext cx="2956650" cy="93296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 userDrawn="1"/>
        </p:nvSpPr>
        <p:spPr>
          <a:xfrm>
            <a:off x="0" y="6356350"/>
            <a:ext cx="11475675" cy="50165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1475675" y="1"/>
            <a:ext cx="716326" cy="6356350"/>
          </a:xfrm>
          <a:prstGeom prst="rect">
            <a:avLst/>
          </a:prstGeom>
          <a:solidFill>
            <a:schemeClr val="accent2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11475675" y="6356350"/>
            <a:ext cx="716325" cy="50165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7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Environmental Criminology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401300" cy="381296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GB" altLang="en-US" sz="2400" b="1" dirty="0" smtClean="0"/>
              <a:t>Traditional </a:t>
            </a:r>
            <a:r>
              <a:rPr lang="en-GB" altLang="en-US" sz="2400" b="1" dirty="0"/>
              <a:t>Criminology studies the origins of the offender’s criminal propensity.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Environmental Criminology studies the other elements of the criminal event.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EC stresses the importance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/>
              <a:t>decision making by offenders and others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/>
              <a:t>routine 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/>
              <a:t>environment imposed constraints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/>
              <a:t>place imposed constraints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2000" dirty="0"/>
              <a:t>situation imposed constraints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b="1" dirty="0"/>
              <a:t>EC assumes that offenders and victims generally use time and space in a normal (not unique or pathological) way.</a:t>
            </a:r>
          </a:p>
          <a:p>
            <a:pPr eaLnBrk="1" hangingPunct="1">
              <a:lnSpc>
                <a:spcPct val="80000"/>
              </a:lnSpc>
            </a:pPr>
            <a:endParaRPr lang="en-GB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5304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Motivated Offenders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Why People Commit </a:t>
            </a:r>
            <a:r>
              <a:rPr lang="en-US" sz="3200" b="1" dirty="0" smtClean="0"/>
              <a:t>Crime</a:t>
            </a:r>
            <a:endParaRPr lang="en-US" sz="3200" dirty="0"/>
          </a:p>
          <a:p>
            <a:pPr lvl="1"/>
            <a:r>
              <a:rPr lang="en-US" sz="2800" dirty="0"/>
              <a:t>Gain/Need</a:t>
            </a:r>
          </a:p>
          <a:p>
            <a:pPr lvl="2"/>
            <a:r>
              <a:rPr lang="en-US" sz="2400" dirty="0"/>
              <a:t>Poverty or a drug </a:t>
            </a:r>
            <a:r>
              <a:rPr lang="en-US" sz="2400" dirty="0" smtClean="0"/>
              <a:t>habit</a:t>
            </a:r>
            <a:endParaRPr lang="en-US" sz="2400" dirty="0"/>
          </a:p>
          <a:p>
            <a:pPr lvl="1"/>
            <a:r>
              <a:rPr lang="en-US" sz="2800" dirty="0"/>
              <a:t>Society/Experience/Environment</a:t>
            </a:r>
          </a:p>
          <a:p>
            <a:pPr lvl="2"/>
            <a:r>
              <a:rPr lang="en-US" sz="2400" dirty="0"/>
              <a:t>Peer pressure, coercion, lack of </a:t>
            </a:r>
            <a:r>
              <a:rPr lang="en-US" sz="2400" dirty="0" smtClean="0"/>
              <a:t>education</a:t>
            </a:r>
            <a:endParaRPr lang="en-US" sz="2400" dirty="0"/>
          </a:p>
          <a:p>
            <a:pPr lvl="1"/>
            <a:r>
              <a:rPr lang="en-US" sz="2800" dirty="0"/>
              <a:t>Beliefs</a:t>
            </a:r>
          </a:p>
          <a:p>
            <a:pPr lvl="2"/>
            <a:r>
              <a:rPr lang="en-US" sz="2400" dirty="0"/>
              <a:t>Belief </a:t>
            </a:r>
            <a:r>
              <a:rPr lang="en-US" dirty="0"/>
              <a:t>that some crimes aren’t wrong, </a:t>
            </a:r>
            <a:r>
              <a:rPr lang="en-US" dirty="0" smtClean="0"/>
              <a:t>protest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3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So, for a crime to occur: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...a motivated offender must find a suitable target in the absence of a capable guardian...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4" descr="skills0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10025" y="1826659"/>
            <a:ext cx="4057650" cy="3733038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92212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Elements </a:t>
            </a:r>
            <a:r>
              <a:rPr lang="en-US" dirty="0" smtClean="0"/>
              <a:t>of Routine </a:t>
            </a:r>
            <a:r>
              <a:rPr lang="en-US" dirty="0"/>
              <a:t>Activity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 suitable target is available. </a:t>
            </a:r>
          </a:p>
          <a:p>
            <a:r>
              <a:rPr lang="en-US" sz="3000" dirty="0"/>
              <a:t>There is a lack of a capable guardian to prevent the crime from happening. </a:t>
            </a:r>
          </a:p>
          <a:p>
            <a:r>
              <a:rPr lang="en-US" sz="3000" dirty="0"/>
              <a:t>A motivated offender is present.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3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Problem Analysis Triangle Revisited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3" descr="crime-triangle-final-simpl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3758" y="1690688"/>
            <a:ext cx="3930184" cy="3779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22531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Complete </a:t>
            </a:r>
            <a:r>
              <a:rPr lang="en-US" sz="4000" dirty="0" smtClean="0"/>
              <a:t>Problem Analysis </a:t>
            </a:r>
            <a:r>
              <a:rPr lang="en-US" sz="4000" dirty="0"/>
              <a:t>Triangle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3" descr="crime-triangle-fina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95594" y="1515034"/>
            <a:ext cx="4286512" cy="4120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41171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Offenders can sometimes be controlled by other people: these people are know as </a:t>
            </a:r>
            <a:r>
              <a:rPr lang="en-US" i="1" dirty="0" smtClean="0"/>
              <a:t>handlers.</a:t>
            </a:r>
          </a:p>
          <a:p>
            <a:r>
              <a:rPr lang="en-US" dirty="0" smtClean="0"/>
              <a:t>Targets and victims can sometimes be protected by other people: those people are known as guardians.</a:t>
            </a:r>
          </a:p>
          <a:p>
            <a:r>
              <a:rPr lang="en-US" dirty="0" smtClean="0"/>
              <a:t>Places are usually controlled by someone: those people are known as managers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3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4732337" y="2660820"/>
            <a:ext cx="1777957" cy="834232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400" dirty="0"/>
              <a:t>A First Cut at Prevention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16</a:t>
            </a:fld>
            <a:endParaRPr lang="en-US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616200" y="1281113"/>
            <a:ext cx="3429000" cy="2817812"/>
          </a:xfrm>
          <a:prstGeom prst="triangle">
            <a:avLst>
              <a:gd name="adj" fmla="val 49106"/>
            </a:avLst>
          </a:prstGeom>
          <a:noFill/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432175" y="2044701"/>
            <a:ext cx="1905000" cy="1643063"/>
          </a:xfrm>
          <a:prstGeom prst="triangle">
            <a:avLst>
              <a:gd name="adj" fmla="val 4678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>
              <a:cs typeface="Arial" panose="020B0604020202020204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064000" y="3338513"/>
            <a:ext cx="72006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cs typeface="Arial" panose="020B0604020202020204" pitchFamily="34" charset="0"/>
              </a:rPr>
              <a:t>Place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3516925">
            <a:off x="4304086" y="2866024"/>
            <a:ext cx="79618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cs typeface="Arial" panose="020B0604020202020204" pitchFamily="34" charset="0"/>
              </a:rPr>
              <a:t>Target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 rot="17969765">
            <a:off x="3497628" y="2762042"/>
            <a:ext cx="10406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cs typeface="Arial" panose="020B0604020202020204" pitchFamily="34" charset="0"/>
              </a:rPr>
              <a:t>Offender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 rot="18009767">
            <a:off x="3240903" y="2565986"/>
            <a:ext cx="9476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cs typeface="Arial" panose="020B0604020202020204" pitchFamily="34" charset="0"/>
              </a:rPr>
              <a:t>Handler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4810125" y="3302021"/>
            <a:ext cx="423513" cy="1554550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3530598" y="3109913"/>
            <a:ext cx="1304515" cy="1746658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4505325" y="4024313"/>
            <a:ext cx="304800" cy="793750"/>
          </a:xfrm>
          <a:prstGeom prst="line">
            <a:avLst/>
          </a:prstGeom>
          <a:noFill/>
          <a:ln w="28575">
            <a:solidFill>
              <a:srgbClr val="00CC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941764" y="4754563"/>
            <a:ext cx="5059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Add one of these controllers</a:t>
            </a:r>
            <a:endParaRPr lang="en-US" altLang="en-US" sz="2800" dirty="0">
              <a:cs typeface="Arial" panose="020B0604020202020204" pitchFamily="34" charset="0"/>
            </a:endParaRP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4248112" y="2652712"/>
            <a:ext cx="2254287" cy="81927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4732335" y="2661631"/>
            <a:ext cx="1739127" cy="324916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 rot="3491832">
            <a:off x="4470549" y="2684255"/>
            <a:ext cx="10855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cs typeface="Arial" panose="020B0604020202020204" pitchFamily="34" charset="0"/>
              </a:rPr>
              <a:t>Guardian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987801" y="3719513"/>
            <a:ext cx="1027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cs typeface="Arial" panose="020B0604020202020204" pitchFamily="34" charset="0"/>
              </a:rPr>
              <a:t>Manager</a:t>
            </a: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578600" y="2347914"/>
            <a:ext cx="4089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cs typeface="Arial" panose="020B0604020202020204" pitchFamily="34" charset="0"/>
              </a:rPr>
              <a:t>Remove one of these elements</a:t>
            </a:r>
          </a:p>
        </p:txBody>
      </p:sp>
    </p:spTree>
    <p:extLst>
      <p:ext uri="{BB962C8B-B14F-4D97-AF65-F5344CB8AC3E}">
        <p14:creationId xmlns:p14="http://schemas.microsoft.com/office/powerpoint/2010/main" val="327099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Situational Crime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emphasis on the origins of criminal disposition and not enough emphasis on the role of opportunity</a:t>
            </a:r>
          </a:p>
          <a:p>
            <a:r>
              <a:rPr lang="en-US" dirty="0" smtClean="0"/>
              <a:t>Disposition are hard to change</a:t>
            </a:r>
          </a:p>
          <a:p>
            <a:r>
              <a:rPr lang="en-US" dirty="0" smtClean="0"/>
              <a:t>Societal conditions are hard to change</a:t>
            </a:r>
          </a:p>
          <a:p>
            <a:r>
              <a:rPr lang="en-US" dirty="0" smtClean="0"/>
              <a:t>Opportunities are easier to manipulate</a:t>
            </a:r>
          </a:p>
          <a:p>
            <a:r>
              <a:rPr lang="en-US" dirty="0" smtClean="0"/>
              <a:t>The nature of criminal opportunities influence the amount, nature, and location of crime.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4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816"/>
            <a:ext cx="10401300" cy="1117140"/>
          </a:xfrm>
        </p:spPr>
        <p:txBody>
          <a:bodyPr/>
          <a:lstStyle/>
          <a:p>
            <a:r>
              <a:rPr lang="en-US" altLang="en-US" dirty="0"/>
              <a:t>25 Crime Prevention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956"/>
            <a:ext cx="2861708" cy="19874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000" b="1" dirty="0">
                <a:solidFill>
                  <a:schemeClr val="folHlink"/>
                </a:solidFill>
              </a:rPr>
              <a:t>INCREASE RISK</a:t>
            </a:r>
          </a:p>
          <a:p>
            <a:pPr marL="0" indent="0">
              <a:buNone/>
            </a:pPr>
            <a:r>
              <a:rPr lang="en-US" altLang="en-US" sz="1400" b="1" dirty="0"/>
              <a:t>Extend </a:t>
            </a:r>
            <a:r>
              <a:rPr lang="en-US" altLang="en-US" sz="1400" b="1" u="sng" dirty="0"/>
              <a:t>guardian</a:t>
            </a:r>
            <a:r>
              <a:rPr lang="en-US" altLang="en-US" sz="1400" b="1" dirty="0"/>
              <a:t>ship</a:t>
            </a:r>
          </a:p>
          <a:p>
            <a:pPr marL="0" indent="0">
              <a:buNone/>
            </a:pPr>
            <a:r>
              <a:rPr lang="en-US" altLang="en-US" sz="1400" b="1" dirty="0"/>
              <a:t>Assist natural surveillance</a:t>
            </a:r>
          </a:p>
          <a:p>
            <a:pPr marL="0" indent="0">
              <a:buNone/>
            </a:pPr>
            <a:r>
              <a:rPr lang="en-US" altLang="en-US" sz="1400" b="1" dirty="0"/>
              <a:t>Reduce anonymity</a:t>
            </a:r>
          </a:p>
          <a:p>
            <a:pPr marL="0" indent="0">
              <a:buNone/>
            </a:pPr>
            <a:r>
              <a:rPr lang="en-US" altLang="en-US" sz="1400" b="1" dirty="0"/>
              <a:t>Use </a:t>
            </a:r>
            <a:r>
              <a:rPr lang="en-US" altLang="en-US" sz="1400" b="1" u="sng" dirty="0"/>
              <a:t>place</a:t>
            </a:r>
            <a:r>
              <a:rPr lang="en-US" altLang="en-US" sz="1400" b="1" dirty="0"/>
              <a:t> </a:t>
            </a:r>
            <a:r>
              <a:rPr lang="en-US" altLang="en-US" sz="1400" b="1" u="sng" dirty="0"/>
              <a:t>manager</a:t>
            </a:r>
            <a:r>
              <a:rPr lang="en-US" altLang="en-US" sz="1400" b="1" dirty="0"/>
              <a:t>s</a:t>
            </a:r>
          </a:p>
          <a:p>
            <a:pPr marL="0" indent="0">
              <a:buNone/>
            </a:pPr>
            <a:r>
              <a:rPr lang="en-US" altLang="en-US" sz="1400" b="1" dirty="0"/>
              <a:t>Strengthen formal </a:t>
            </a:r>
            <a:r>
              <a:rPr lang="en-US" altLang="en-US" sz="1400" b="1" dirty="0" smtClean="0"/>
              <a:t>surveillance</a:t>
            </a:r>
            <a:endParaRPr lang="en-US" altLang="en-US" sz="14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8F30-62AB-4B7C-9088-FB682691171A}" type="datetime1">
              <a:rPr lang="en-US" smtClean="0"/>
              <a:t>2/4/2019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18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7503182" y="1548956"/>
            <a:ext cx="3348320" cy="198746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en-US" sz="3200" b="1" dirty="0">
                <a:solidFill>
                  <a:schemeClr val="folHlink"/>
                </a:solidFill>
              </a:rPr>
              <a:t>REDUCE PROVOCATIONS</a:t>
            </a:r>
          </a:p>
          <a:p>
            <a:pPr marL="0" indent="0">
              <a:buNone/>
            </a:pPr>
            <a:r>
              <a:rPr lang="en-US" altLang="en-US" sz="2400" b="1" dirty="0"/>
              <a:t>Reduce stress</a:t>
            </a:r>
          </a:p>
          <a:p>
            <a:pPr marL="0" indent="0">
              <a:buNone/>
            </a:pPr>
            <a:r>
              <a:rPr lang="en-US" altLang="en-US" sz="2400" b="1" dirty="0"/>
              <a:t>Avoid disputes</a:t>
            </a:r>
          </a:p>
          <a:p>
            <a:pPr marL="0" indent="0">
              <a:buNone/>
            </a:pPr>
            <a:r>
              <a:rPr lang="en-US" altLang="en-US" sz="2400" b="1" dirty="0"/>
              <a:t>Reduce emotional arousal</a:t>
            </a:r>
          </a:p>
          <a:p>
            <a:pPr marL="0" indent="0">
              <a:buNone/>
            </a:pPr>
            <a:r>
              <a:rPr lang="en-US" altLang="en-US" sz="2400" b="1" dirty="0"/>
              <a:t>Neutralize peer pressure</a:t>
            </a:r>
          </a:p>
          <a:p>
            <a:pPr marL="0" indent="0">
              <a:buNone/>
            </a:pPr>
            <a:r>
              <a:rPr lang="en-US" altLang="en-US" sz="2400" b="1" dirty="0"/>
              <a:t>Discourage </a:t>
            </a:r>
            <a:r>
              <a:rPr lang="en-US" altLang="en-US" sz="2400" b="1" dirty="0" smtClean="0"/>
              <a:t>imitation</a:t>
            </a:r>
            <a:endParaRPr lang="en-US" altLang="en-US" sz="2400" b="1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087906" y="2847759"/>
            <a:ext cx="3027278" cy="176426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altLang="en-US" sz="4800" b="1" dirty="0">
                <a:solidFill>
                  <a:schemeClr val="folHlink"/>
                </a:solidFill>
              </a:rPr>
              <a:t>INCREASE THE EFFORT</a:t>
            </a:r>
          </a:p>
          <a:p>
            <a:pPr marL="0" indent="0">
              <a:buNone/>
            </a:pPr>
            <a:r>
              <a:rPr lang="en-US" altLang="en-US" sz="3800" b="1" dirty="0"/>
              <a:t>Harden targets</a:t>
            </a:r>
          </a:p>
          <a:p>
            <a:pPr marL="0" indent="0">
              <a:buNone/>
            </a:pPr>
            <a:r>
              <a:rPr lang="en-US" altLang="en-US" sz="3800" b="1" dirty="0"/>
              <a:t>Control access to facilities</a:t>
            </a:r>
          </a:p>
          <a:p>
            <a:pPr marL="0" indent="0">
              <a:buNone/>
            </a:pPr>
            <a:r>
              <a:rPr lang="en-US" altLang="en-US" sz="3800" b="1" dirty="0"/>
              <a:t>Screen exits</a:t>
            </a:r>
          </a:p>
          <a:p>
            <a:pPr marL="0" indent="0">
              <a:buNone/>
            </a:pPr>
            <a:r>
              <a:rPr lang="en-US" altLang="en-US" sz="3800" b="1" dirty="0"/>
              <a:t>Deflect offenders</a:t>
            </a:r>
          </a:p>
          <a:p>
            <a:pPr marL="0" indent="0">
              <a:buNone/>
            </a:pPr>
            <a:r>
              <a:rPr lang="en-US" altLang="en-US" sz="3800" b="1" dirty="0"/>
              <a:t>Control </a:t>
            </a:r>
            <a:r>
              <a:rPr lang="en-US" altLang="en-US" sz="3800" b="1" dirty="0" smtClean="0"/>
              <a:t>tools/weapons</a:t>
            </a:r>
            <a:endParaRPr lang="en-US" altLang="en-US" sz="3800" b="1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536418"/>
            <a:ext cx="2861708" cy="180563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en-US" sz="3100" b="1" dirty="0">
                <a:solidFill>
                  <a:schemeClr val="folHlink"/>
                </a:solidFill>
              </a:rPr>
              <a:t>REDUCE REWARDS</a:t>
            </a:r>
          </a:p>
          <a:p>
            <a:pPr marL="0" indent="0">
              <a:buNone/>
            </a:pPr>
            <a:r>
              <a:rPr lang="en-US" altLang="en-US" sz="2400" b="1" dirty="0"/>
              <a:t>Conceal </a:t>
            </a:r>
            <a:r>
              <a:rPr lang="en-US" altLang="en-US" sz="2400" b="1" u="sng" dirty="0"/>
              <a:t>target</a:t>
            </a:r>
            <a:r>
              <a:rPr lang="en-US" altLang="en-US" sz="2400" b="1" dirty="0"/>
              <a:t>s</a:t>
            </a:r>
          </a:p>
          <a:p>
            <a:pPr marL="0" indent="0">
              <a:buNone/>
            </a:pPr>
            <a:r>
              <a:rPr lang="en-US" altLang="en-US" sz="2400" b="1" dirty="0"/>
              <a:t>Remove </a:t>
            </a:r>
            <a:r>
              <a:rPr lang="en-US" altLang="en-US" sz="2400" b="1" u="sng" dirty="0"/>
              <a:t>target</a:t>
            </a:r>
            <a:r>
              <a:rPr lang="en-US" altLang="en-US" sz="2400" b="1" dirty="0"/>
              <a:t>s</a:t>
            </a:r>
          </a:p>
          <a:p>
            <a:pPr marL="0" indent="0">
              <a:buNone/>
            </a:pPr>
            <a:r>
              <a:rPr lang="en-US" altLang="en-US" sz="2400" b="1" dirty="0"/>
              <a:t>Identify property</a:t>
            </a:r>
          </a:p>
          <a:p>
            <a:pPr marL="0" indent="0">
              <a:buNone/>
            </a:pPr>
            <a:r>
              <a:rPr lang="en-US" altLang="en-US" sz="2400" b="1" dirty="0"/>
              <a:t>Disrupt markets</a:t>
            </a:r>
          </a:p>
          <a:p>
            <a:pPr marL="0" indent="0">
              <a:buNone/>
            </a:pPr>
            <a:r>
              <a:rPr lang="en-US" altLang="en-US" sz="2400" b="1" dirty="0"/>
              <a:t>Deny </a:t>
            </a:r>
            <a:r>
              <a:rPr lang="en-US" altLang="en-US" sz="2400" b="1" dirty="0" smtClean="0"/>
              <a:t>benefits</a:t>
            </a:r>
            <a:endParaRPr lang="en-US" altLang="en-US" sz="2400" b="1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7503182" y="3541659"/>
            <a:ext cx="3348320" cy="180563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en-US" sz="3600" b="1" dirty="0">
                <a:solidFill>
                  <a:schemeClr val="folHlink"/>
                </a:solidFill>
              </a:rPr>
              <a:t>REMOVE EXCUSES</a:t>
            </a:r>
          </a:p>
          <a:p>
            <a:pPr marL="0" indent="0">
              <a:buNone/>
            </a:pPr>
            <a:r>
              <a:rPr lang="en-US" altLang="en-US" b="1" dirty="0"/>
              <a:t>Set rules</a:t>
            </a:r>
          </a:p>
          <a:p>
            <a:pPr marL="0" indent="0">
              <a:buNone/>
            </a:pPr>
            <a:r>
              <a:rPr lang="en-US" altLang="en-US" b="1" dirty="0"/>
              <a:t>Post instructions</a:t>
            </a:r>
          </a:p>
          <a:p>
            <a:pPr marL="0" indent="0">
              <a:buNone/>
            </a:pPr>
            <a:r>
              <a:rPr lang="en-US" altLang="en-US" b="1" dirty="0"/>
              <a:t>Alert conscience</a:t>
            </a:r>
          </a:p>
          <a:p>
            <a:pPr marL="0" indent="0">
              <a:buNone/>
            </a:pPr>
            <a:r>
              <a:rPr lang="en-US" altLang="en-US" b="1" dirty="0"/>
              <a:t>Assist compliance</a:t>
            </a:r>
          </a:p>
          <a:p>
            <a:pPr marL="0" indent="0">
              <a:buNone/>
            </a:pPr>
            <a:r>
              <a:rPr lang="en-US" altLang="en-US" b="1" dirty="0"/>
              <a:t>Control alcohol &amp; drugs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12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Crime Pattern Theory Revisited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339F-D36A-467D-930B-87EB2236BD89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1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Criminology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Concerned with Crime not Criminals </a:t>
            </a:r>
          </a:p>
          <a:p>
            <a:r>
              <a:rPr lang="en-US" dirty="0" smtClean="0"/>
              <a:t>Focus on the Presence or Absence of Opportunities to Offend</a:t>
            </a:r>
          </a:p>
          <a:p>
            <a:r>
              <a:rPr lang="en-US" dirty="0" smtClean="0"/>
              <a:t>The Distribution of Crime is a Function of the Distribution of Opportunities To Offend</a:t>
            </a:r>
          </a:p>
          <a:p>
            <a:r>
              <a:rPr lang="en-US" dirty="0" smtClean="0"/>
              <a:t>Has Important Implications for Crime Prevention.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1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Clustering of Crime/Criminals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Repeat offenders</a:t>
            </a:r>
            <a:r>
              <a:rPr lang="en-US" dirty="0"/>
              <a:t> focusing on different targets at different </a:t>
            </a:r>
            <a:r>
              <a:rPr lang="en-US" dirty="0" smtClean="0"/>
              <a:t>places</a:t>
            </a:r>
            <a:endParaRPr lang="en-US" dirty="0"/>
          </a:p>
          <a:p>
            <a:r>
              <a:rPr lang="en-US" u="sng" dirty="0"/>
              <a:t>Repeat victims</a:t>
            </a:r>
            <a:r>
              <a:rPr lang="en-US" dirty="0"/>
              <a:t> repeatedly attacked by different offenders at different </a:t>
            </a:r>
            <a:r>
              <a:rPr lang="en-US" dirty="0" smtClean="0"/>
              <a:t>places</a:t>
            </a:r>
            <a:endParaRPr lang="en-US" dirty="0"/>
          </a:p>
          <a:p>
            <a:r>
              <a:rPr lang="en-US" u="sng" dirty="0"/>
              <a:t>Repeat places</a:t>
            </a:r>
            <a:r>
              <a:rPr lang="en-US" dirty="0"/>
              <a:t> (or “hot spots”) involving different offenders and different targets interacting at the same place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16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Clusters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i="1" dirty="0"/>
              <a:t>Behaviors</a:t>
            </a:r>
            <a:r>
              <a:rPr lang="en-US" b="1" dirty="0"/>
              <a:t>.</a:t>
            </a:r>
            <a:r>
              <a:rPr lang="en-US" dirty="0"/>
              <a:t> Certain behaviors are common to the incidents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i="1" dirty="0"/>
              <a:t>Places</a:t>
            </a:r>
            <a:r>
              <a:rPr lang="en-US" b="1" dirty="0"/>
              <a:t>.</a:t>
            </a:r>
            <a:r>
              <a:rPr lang="en-US" dirty="0"/>
              <a:t> Certain places can be common to incidents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i="1" dirty="0"/>
              <a:t>Persons</a:t>
            </a:r>
            <a:r>
              <a:rPr lang="en-US" b="1" dirty="0"/>
              <a:t>.</a:t>
            </a:r>
            <a:r>
              <a:rPr lang="en-US" dirty="0"/>
              <a:t> Certain individuals or groups of people can be common to incidents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i="1" dirty="0"/>
              <a:t>Times</a:t>
            </a:r>
            <a:r>
              <a:rPr lang="en-US" b="1" dirty="0"/>
              <a:t>.</a:t>
            </a:r>
            <a:r>
              <a:rPr lang="en-US" dirty="0"/>
              <a:t> Certain times can be common to incidents.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334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Opportunity has been neglected in </a:t>
            </a:r>
            <a:r>
              <a:rPr lang="en-US" dirty="0" smtClean="0"/>
              <a:t>criminology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Personal and social variables are important but difficult for police to </a:t>
            </a:r>
            <a:r>
              <a:rPr lang="en-US" dirty="0" smtClean="0"/>
              <a:t>address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Crime is a product of interactions between people and their </a:t>
            </a:r>
            <a:r>
              <a:rPr lang="en-US" dirty="0" smtClean="0"/>
              <a:t>environment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Opportunity theory enhances prevention by focusing as much on targets and guardians as on the </a:t>
            </a:r>
            <a:r>
              <a:rPr lang="en-US" dirty="0" smtClean="0"/>
              <a:t>offender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Displacement rarely becomes a </a:t>
            </a:r>
            <a:r>
              <a:rPr lang="en-US" dirty="0" smtClean="0"/>
              <a:t>problem</a:t>
            </a: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Crime opportunity deals with one of the most important and controllable contributing factors of crime, which is the decision to commit crime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09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80-20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FontTx/>
              <a:buNone/>
            </a:pPr>
            <a:r>
              <a:rPr lang="en-US" dirty="0"/>
              <a:t>Generally, a small number of things are responsible for a large proportion of outcomes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For example, a small number of hurricanes account for a large amount of the overall damage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Similarly, small numbers of offenders (20%) are responsible for a large number (80%) of the crimes; or, 20% of the victims may account for 80% of the victimizations; or, 20% of places are the locations for 80% of the crimes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The percentages vary by the particular problem, but the rule is important because crime is highly concentrated on particular people, places, and things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8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the 80-20 Rule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Offenders</a:t>
            </a:r>
          </a:p>
          <a:p>
            <a:r>
              <a:rPr lang="en-US" dirty="0"/>
              <a:t>Repeat Targets/Victims (Hot Products)</a:t>
            </a:r>
          </a:p>
          <a:p>
            <a:r>
              <a:rPr lang="en-US" dirty="0"/>
              <a:t>Repeat Places or Hot Spots (Risky Facilities)</a:t>
            </a:r>
          </a:p>
          <a:p>
            <a:r>
              <a:rPr lang="en-US" dirty="0"/>
              <a:t>Repeat Times – crimes may also be concentrated in time (e.g., DWI on Friday nights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867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Choice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000" dirty="0"/>
              <a:t>Decisions to offend are constrained by time, cognitive ability and </a:t>
            </a:r>
            <a:r>
              <a:rPr lang="en-US" sz="2000" dirty="0" smtClean="0"/>
              <a:t>information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“Perceptions” of the situation and of risks and rewards is more important that actual </a:t>
            </a:r>
            <a:r>
              <a:rPr lang="en-US" sz="2000" dirty="0" smtClean="0"/>
              <a:t>circumstances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Decisions vary by the different stages of the offense and among different </a:t>
            </a:r>
            <a:r>
              <a:rPr lang="en-US" sz="2000" dirty="0" smtClean="0"/>
              <a:t>offenders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Individuals who are not normally “criminals” may choose to offend based on the perceived risks and </a:t>
            </a:r>
            <a:r>
              <a:rPr lang="en-US" sz="2000" dirty="0" smtClean="0"/>
              <a:t>rewards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If offenders choose to commit crimes based on a number of factors, then those factors can be altered to discourage them from choosing to </a:t>
            </a:r>
            <a:r>
              <a:rPr lang="en-US" sz="2000" dirty="0" smtClean="0"/>
              <a:t>offend</a:t>
            </a: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/>
              <a:t>Crime in many circumstances is not inevitable</a:t>
            </a:r>
            <a:r>
              <a:rPr lang="en-US" sz="2000" dirty="0" smtClean="0"/>
              <a:t>!!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92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Opportunity Theory </a:t>
            </a:r>
            <a:r>
              <a:rPr lang="en-US" sz="4000" dirty="0" smtClean="0"/>
              <a:t>Principle “Opportunity </a:t>
            </a:r>
            <a:r>
              <a:rPr lang="en-US" sz="4000" dirty="0"/>
              <a:t>Makes the Thief”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4D62-D881-4F3F-BAD0-A2AC68345793}" type="datetime1">
              <a:rPr lang="en-US" smtClean="0"/>
              <a:t>2/4/2019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26</a:t>
            </a:fld>
            <a:endParaRPr lang="en-US"/>
          </a:p>
        </p:txBody>
      </p:sp>
      <p:pic>
        <p:nvPicPr>
          <p:cNvPr id="5" name="Picture 3" descr="pickpocket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1388" y="1810942"/>
            <a:ext cx="5114924" cy="37382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3078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Principles of Crime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/>
              <a:t>Opportunities play a role in causing all crime, not just common property crime.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/>
              <a:t>Crime opportunities are highly specific.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/>
              <a:t>Crime opportunities are concentrated in time and space.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dirty="0"/>
              <a:t>Crime opportunities depend on everyday movements of activity.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dirty="0"/>
              <a:t>5.     One crime produces the opportunities for another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73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 Principles of Crime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6"/>
            </a:pPr>
            <a:r>
              <a:rPr lang="en-US" dirty="0"/>
              <a:t>Some products offer more tempting crime opportunities.</a:t>
            </a:r>
          </a:p>
          <a:p>
            <a:pPr marL="609600" indent="-609600">
              <a:buFontTx/>
              <a:buAutoNum type="arabicPeriod" startAt="7"/>
            </a:pPr>
            <a:r>
              <a:rPr lang="en-US" dirty="0"/>
              <a:t>Social and technological changes produce new crime opportunities.</a:t>
            </a:r>
          </a:p>
          <a:p>
            <a:pPr marL="609600" indent="-609600">
              <a:buFontTx/>
              <a:buAutoNum type="arabicPeriod" startAt="8"/>
            </a:pPr>
            <a:r>
              <a:rPr lang="en-US" dirty="0"/>
              <a:t>Crime can be prevented by reducing opportunities.</a:t>
            </a:r>
          </a:p>
          <a:p>
            <a:pPr marL="609600" indent="-609600">
              <a:buFontTx/>
              <a:buAutoNum type="arabicPeriod" startAt="8"/>
            </a:pPr>
            <a:r>
              <a:rPr lang="en-US" dirty="0"/>
              <a:t>Reducing opportunities does not usually displace crime.</a:t>
            </a:r>
          </a:p>
          <a:p>
            <a:pPr marL="609600" indent="-609600">
              <a:buFontTx/>
              <a:buAutoNum type="arabicPeriod" startAt="8"/>
            </a:pPr>
            <a:r>
              <a:rPr lang="en-US" dirty="0"/>
              <a:t>Focused opportunity reduction can produce wider declines in crime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0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Opportunity has been neglected in criminology</a:t>
            </a:r>
          </a:p>
          <a:p>
            <a:r>
              <a:rPr lang="en-US" dirty="0"/>
              <a:t>Personal and social variables are important but difficult for police to address</a:t>
            </a:r>
          </a:p>
          <a:p>
            <a:r>
              <a:rPr lang="en-US" dirty="0"/>
              <a:t>Crime is a product of interactions between people and their environment</a:t>
            </a:r>
          </a:p>
          <a:p>
            <a:r>
              <a:rPr lang="en-US" dirty="0"/>
              <a:t>Opportunity theory enhances prevention by focusing as much on targets and guardians as on the offender</a:t>
            </a:r>
          </a:p>
          <a:p>
            <a:r>
              <a:rPr lang="en-US" dirty="0"/>
              <a:t>Displacement rarely becomes a problem</a:t>
            </a:r>
          </a:p>
          <a:p>
            <a:r>
              <a:rPr lang="en-US" dirty="0"/>
              <a:t>Crime opportunity deals with one of the most important and controllable contributing factors of crime, which is the decision to commit crime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4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dirty="0" smtClean="0"/>
              <a:t>Crime Pattern Theory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Offenders travel like everyone else</a:t>
            </a:r>
          </a:p>
          <a:p>
            <a:pPr eaLnBrk="1" hangingPunct="1"/>
            <a:r>
              <a:rPr lang="en-US" altLang="en-US" dirty="0" smtClean="0"/>
              <a:t>They go no farther than they need to</a:t>
            </a:r>
          </a:p>
          <a:p>
            <a:pPr eaLnBrk="1" hangingPunct="1"/>
            <a:r>
              <a:rPr lang="en-US" altLang="en-US" dirty="0" smtClean="0"/>
              <a:t>They find targets in their normal travels</a:t>
            </a:r>
          </a:p>
          <a:p>
            <a:pPr eaLnBrk="1" hangingPunct="1"/>
            <a:r>
              <a:rPr lang="en-US" altLang="en-US" dirty="0" smtClean="0"/>
              <a:t>They do not use unusual methods of travel</a:t>
            </a:r>
          </a:p>
          <a:p>
            <a:pPr eaLnBrk="1" hangingPunct="1"/>
            <a:r>
              <a:rPr lang="en-US" altLang="en-US" dirty="0" smtClean="0"/>
              <a:t>They try not to travel huge distances</a:t>
            </a:r>
          </a:p>
          <a:p>
            <a:pPr eaLnBrk="1" hangingPunct="1"/>
            <a:r>
              <a:rPr lang="en-US" altLang="en-US" dirty="0" smtClean="0"/>
              <a:t>They often do not make special efforts to find targets</a:t>
            </a:r>
          </a:p>
        </p:txBody>
      </p:sp>
    </p:spTree>
    <p:extLst>
      <p:ext uri="{BB962C8B-B14F-4D97-AF65-F5344CB8AC3E}">
        <p14:creationId xmlns:p14="http://schemas.microsoft.com/office/powerpoint/2010/main" val="294713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339F-D36A-467D-930B-87EB2236BD89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3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sz="4000"/>
              <a:t/>
            </a:r>
            <a:br>
              <a:rPr lang="en-GB" altLang="en-US" sz="4000"/>
            </a:br>
            <a:r>
              <a:rPr lang="en-GB" altLang="en-US" sz="4000"/>
              <a:t>Probability of Target Selection </a:t>
            </a:r>
            <a:br>
              <a:rPr lang="en-GB" altLang="en-US" sz="4000"/>
            </a:br>
            <a:endParaRPr lang="en-GB" altLang="en-US" sz="4000"/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412876"/>
            <a:ext cx="6551612" cy="375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739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Activity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444318" cy="3464381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Three elements must converge in time and space for a crime to occur;</a:t>
            </a:r>
          </a:p>
          <a:p>
            <a:pPr lvl="1"/>
            <a:r>
              <a:rPr lang="en-US" sz="3000" dirty="0" smtClean="0"/>
              <a:t>Motivated offender</a:t>
            </a:r>
          </a:p>
          <a:p>
            <a:pPr lvl="1"/>
            <a:r>
              <a:rPr lang="en-US" sz="3000" dirty="0" smtClean="0"/>
              <a:t>Suitable Target</a:t>
            </a:r>
          </a:p>
          <a:p>
            <a:pPr lvl="2"/>
            <a:r>
              <a:rPr lang="en-US" sz="2600" dirty="0" smtClean="0"/>
              <a:t>Value</a:t>
            </a:r>
          </a:p>
          <a:p>
            <a:pPr lvl="2"/>
            <a:r>
              <a:rPr lang="en-US" sz="2600" dirty="0" smtClean="0"/>
              <a:t>Inertia</a:t>
            </a:r>
          </a:p>
          <a:p>
            <a:pPr lvl="2"/>
            <a:r>
              <a:rPr lang="en-US" sz="2600" dirty="0" smtClean="0"/>
              <a:t>Visibility</a:t>
            </a:r>
          </a:p>
          <a:p>
            <a:pPr lvl="2"/>
            <a:r>
              <a:rPr lang="en-US" sz="2600" dirty="0" smtClean="0"/>
              <a:t>Accessibility</a:t>
            </a:r>
          </a:p>
          <a:p>
            <a:pPr lvl="2"/>
            <a:r>
              <a:rPr lang="en-US" sz="2600" dirty="0" smtClean="0"/>
              <a:t>Lack of capable guardians</a:t>
            </a:r>
          </a:p>
          <a:p>
            <a:pPr lvl="1"/>
            <a:r>
              <a:rPr lang="en-US" sz="3000" dirty="0" smtClean="0"/>
              <a:t>The lack of any one of these </a:t>
            </a:r>
          </a:p>
          <a:p>
            <a:pPr marL="457200" lvl="1" indent="0">
              <a:buNone/>
            </a:pPr>
            <a:r>
              <a:rPr lang="en-US" sz="3000" dirty="0"/>
              <a:t>e</a:t>
            </a:r>
            <a:r>
              <a:rPr lang="en-US" sz="3000" dirty="0" smtClean="0"/>
              <a:t>lements can prevent crime</a:t>
            </a:r>
            <a:endParaRPr lang="en-US" sz="2600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4" descr="skills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3789" y="2407421"/>
            <a:ext cx="3279909" cy="301752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33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1816"/>
            <a:ext cx="10401300" cy="1016342"/>
          </a:xfrm>
        </p:spPr>
        <p:txBody>
          <a:bodyPr>
            <a:normAutofit/>
          </a:bodyPr>
          <a:lstStyle/>
          <a:p>
            <a:r>
              <a:rPr lang="en-US" altLang="en-US" dirty="0"/>
              <a:t>Routine Activity Theory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34D62-D881-4F3F-BAD0-A2AC68345793}" type="datetime1">
              <a:rPr lang="en-US" smtClean="0"/>
              <a:t>2/4/2019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6</a:t>
            </a:fld>
            <a:endParaRPr 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763478" y="1690688"/>
            <a:ext cx="408802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When offenders &amp; targets meet at places </a:t>
            </a:r>
            <a:r>
              <a:rPr lang="en-US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repeatedly without controllers</a:t>
            </a: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crime concentrations appear.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56564" y="3906002"/>
            <a:ext cx="284321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 Repeat Types: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Targets/Victims  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Offenders 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Places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H="1" flipV="1">
            <a:off x="5523111" y="3855536"/>
            <a:ext cx="1844672" cy="645654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H="1" flipV="1">
            <a:off x="3547009" y="3613119"/>
            <a:ext cx="3820772" cy="124849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 flipV="1">
            <a:off x="4772219" y="4867174"/>
            <a:ext cx="2595563" cy="37959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1886744" y="1365250"/>
            <a:ext cx="4800600" cy="3657600"/>
          </a:xfrm>
          <a:prstGeom prst="triangle">
            <a:avLst>
              <a:gd name="adj" fmla="val 49106"/>
            </a:avLst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2953544" y="2393918"/>
            <a:ext cx="2667000" cy="2133600"/>
          </a:xfrm>
          <a:prstGeom prst="triangle">
            <a:avLst>
              <a:gd name="adj" fmla="val 46787"/>
            </a:avLst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 b="1">
              <a:cs typeface="Arial" panose="020B060402020202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791145" y="4571207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cs typeface="Arial" panose="020B0604020202020204" pitchFamily="34" charset="0"/>
              </a:rPr>
              <a:t>Place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3562544" y="5004594"/>
            <a:ext cx="1438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cs typeface="Arial" panose="020B0604020202020204" pitchFamily="34" charset="0"/>
              </a:rPr>
              <a:t>Manager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 rot="3375947">
            <a:off x="4637275" y="3206298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cs typeface="Arial" panose="020B0604020202020204" pitchFamily="34" charset="0"/>
              </a:rPr>
              <a:t>Target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 rot="3398921">
            <a:off x="4968971" y="2866074"/>
            <a:ext cx="152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cs typeface="Arial" panose="020B0604020202020204" pitchFamily="34" charset="0"/>
              </a:rPr>
              <a:t>Guardian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 rot="17969765">
            <a:off x="2628255" y="3200367"/>
            <a:ext cx="145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cs typeface="Arial" panose="020B0604020202020204" pitchFamily="34" charset="0"/>
              </a:rPr>
              <a:t>Offender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 rot="18133712">
            <a:off x="2243116" y="2785103"/>
            <a:ext cx="1319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cs typeface="Arial" panose="020B0604020202020204" pitchFamily="34" charset="0"/>
              </a:rPr>
              <a:t>Handler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605446" y="3563148"/>
            <a:ext cx="134844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cs typeface="Arial" panose="020B0604020202020204" pitchFamily="34" charset="0"/>
              </a:rPr>
              <a:t>Crime</a:t>
            </a:r>
          </a:p>
        </p:txBody>
      </p:sp>
    </p:spTree>
    <p:extLst>
      <p:ext uri="{BB962C8B-B14F-4D97-AF65-F5344CB8AC3E}">
        <p14:creationId xmlns:p14="http://schemas.microsoft.com/office/powerpoint/2010/main" val="3137877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 of a Capable Guardian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capable guardian is anything, either a person or thing, that discourages crimes from taking place. These can be formal or informal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Police Patrols</a:t>
            </a:r>
          </a:p>
          <a:p>
            <a:pPr lvl="1"/>
            <a:r>
              <a:rPr lang="en-US" dirty="0"/>
              <a:t>Security Guards</a:t>
            </a:r>
          </a:p>
          <a:p>
            <a:pPr lvl="1"/>
            <a:r>
              <a:rPr lang="en-US" dirty="0"/>
              <a:t>Locks</a:t>
            </a:r>
          </a:p>
          <a:p>
            <a:pPr lvl="1"/>
            <a:r>
              <a:rPr lang="en-US" dirty="0"/>
              <a:t>Fences</a:t>
            </a:r>
          </a:p>
          <a:p>
            <a:pPr lvl="1"/>
            <a:r>
              <a:rPr lang="en-US" dirty="0"/>
              <a:t>Lighting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70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Suitable Target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Person</a:t>
            </a:r>
          </a:p>
          <a:p>
            <a:r>
              <a:rPr lang="en-US" sz="3600" dirty="0"/>
              <a:t>An Object</a:t>
            </a:r>
          </a:p>
          <a:p>
            <a:r>
              <a:rPr lang="en-US" sz="3600" dirty="0"/>
              <a:t>A </a:t>
            </a:r>
            <a:r>
              <a:rPr lang="en-US" sz="3600" dirty="0" smtClean="0"/>
              <a:t>Place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6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VIVA</a:t>
            </a:r>
            <a:br>
              <a:rPr lang="en-US" dirty="0" smtClean="0"/>
            </a:br>
            <a:r>
              <a:rPr lang="en-US" dirty="0" smtClean="0"/>
              <a:t>Value</a:t>
            </a:r>
            <a:r>
              <a:rPr lang="en-US" dirty="0"/>
              <a:t>, Inertia, Visibility,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9767047" cy="34643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V</a:t>
            </a:r>
            <a:r>
              <a:rPr lang="en-US" dirty="0"/>
              <a:t>alue - The offender must either value the target for what they gain or value the effect they have on it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I</a:t>
            </a:r>
            <a:r>
              <a:rPr lang="en-US" dirty="0"/>
              <a:t>nertia - The size or weight of an item can effect how suitable it is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V</a:t>
            </a:r>
            <a:r>
              <a:rPr lang="en-US" dirty="0"/>
              <a:t>isibility - How visible a target is can affect its suitability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/>
              <a:t>A</a:t>
            </a:r>
            <a:r>
              <a:rPr lang="en-US" dirty="0"/>
              <a:t>ccess - If a target is easy to get to, this increases its suitability.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FB0F0-0322-4593-857E-DE2DDB3E1E50}" type="datetime1">
              <a:rPr lang="en-US" smtClean="0"/>
              <a:t>2/4/2019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910AA-61E9-4E09-8CCC-F63DE92917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20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C1D40"/>
      </a:accent1>
      <a:accent2>
        <a:srgbClr val="FFC627"/>
      </a:accent2>
      <a:accent3>
        <a:srgbClr val="5C6670"/>
      </a:accent3>
      <a:accent4>
        <a:srgbClr val="000000"/>
      </a:accent4>
      <a:accent5>
        <a:srgbClr val="FFFFF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3847AB63-8E6E-4EBD-8E85-1A3CCB4E71CC}" vid="{4D1DD5D7-C734-40E2-8EB2-4C6FC52C4A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CVPCS PP Template</Template>
  <TotalTime>5715</TotalTime>
  <Words>1282</Words>
  <Application>Microsoft Office PowerPoint</Application>
  <PresentationFormat>Widescreen</PresentationFormat>
  <Paragraphs>240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Environmental Criminology</vt:lpstr>
      <vt:lpstr>Environmental Criminology</vt:lpstr>
      <vt:lpstr>Crime Pattern Theory</vt:lpstr>
      <vt:lpstr> Probability of Target Selection  </vt:lpstr>
      <vt:lpstr>Routine Activity Theory</vt:lpstr>
      <vt:lpstr>Routine Activity Theory</vt:lpstr>
      <vt:lpstr>Absence of a Capable Guardian</vt:lpstr>
      <vt:lpstr>A Suitable Target</vt:lpstr>
      <vt:lpstr>VIVA Value, Inertia, Visibility, Access</vt:lpstr>
      <vt:lpstr>Motivated Offenders</vt:lpstr>
      <vt:lpstr>So, for a crime to occur: ...a motivated offender must find a suitable target in the absence of a capable guardian...</vt:lpstr>
      <vt:lpstr>Elements of Routine Activity Theory</vt:lpstr>
      <vt:lpstr>The Problem Analysis Triangle Revisited</vt:lpstr>
      <vt:lpstr>The Complete Problem Analysis Triangle</vt:lpstr>
      <vt:lpstr>PowerPoint Presentation</vt:lpstr>
      <vt:lpstr>A First Cut at Prevention</vt:lpstr>
      <vt:lpstr>Situational Crime Prevention</vt:lpstr>
      <vt:lpstr>25 Crime Prevention Methods</vt:lpstr>
      <vt:lpstr>Crime Pattern Theory Revisited</vt:lpstr>
      <vt:lpstr>Clustering of Crime/Criminals</vt:lpstr>
      <vt:lpstr>Incident Clusters</vt:lpstr>
      <vt:lpstr>Conclusion</vt:lpstr>
      <vt:lpstr>The 80-20 Rule</vt:lpstr>
      <vt:lpstr>Does the 80-20 Rule Apply?</vt:lpstr>
      <vt:lpstr>Rational Choice Theory</vt:lpstr>
      <vt:lpstr>Opportunity Theory Principle “Opportunity Makes the Thief” </vt:lpstr>
      <vt:lpstr>10 Principles of Crime Opportunity</vt:lpstr>
      <vt:lpstr>10 Principles of Crime Opportunity</vt:lpstr>
      <vt:lpstr>Conclusion</vt:lpstr>
      <vt:lpstr>Thank You!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Research Methods (ART)</dc:title>
  <dc:creator>Vincent Webb</dc:creator>
  <cp:lastModifiedBy>Vincent Webb</cp:lastModifiedBy>
  <cp:revision>52</cp:revision>
  <cp:lastPrinted>2018-08-27T21:29:20Z</cp:lastPrinted>
  <dcterms:created xsi:type="dcterms:W3CDTF">2018-08-27T22:34:29Z</dcterms:created>
  <dcterms:modified xsi:type="dcterms:W3CDTF">2019-02-04T19:47:32Z</dcterms:modified>
</cp:coreProperties>
</file>