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0" r:id="rId2"/>
  </p:sldMasterIdLst>
  <p:notesMasterIdLst>
    <p:notesMasterId r:id="rId5"/>
  </p:notesMasterIdLst>
  <p:sldIdLst>
    <p:sldId id="265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A382F67-9B69-4B40-BCBD-77B2D434F3AE}">
          <p14:sldIdLst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D40"/>
    <a:srgbClr val="FFB3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6" autoAdjust="0"/>
  </p:normalViewPr>
  <p:slideViewPr>
    <p:cSldViewPr>
      <p:cViewPr varScale="1">
        <p:scale>
          <a:sx n="106" d="100"/>
          <a:sy n="106" d="100"/>
        </p:scale>
        <p:origin x="1158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A29A1-5746-4FE1-AD6B-CB3BA0673202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F6E97-E9B0-4E6C-8EAA-2F8C93CF0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0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Su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3175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4478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371600" y="6477000"/>
            <a:ext cx="6477000" cy="244475"/>
          </a:xfrm>
        </p:spPr>
        <p:txBody>
          <a:bodyPr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58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60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03213"/>
            <a:ext cx="186690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3213"/>
            <a:ext cx="5448300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01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19200" y="303213"/>
            <a:ext cx="7467600" cy="57927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70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3213"/>
            <a:ext cx="7467600" cy="7635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176338"/>
            <a:ext cx="3657600" cy="491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9200" y="1176338"/>
            <a:ext cx="3657600" cy="4919662"/>
          </a:xfrm>
        </p:spPr>
        <p:txBody>
          <a:bodyPr/>
          <a:lstStyle/>
          <a:p>
            <a:pPr lvl="0"/>
            <a:r>
              <a:rPr lang="en-US" noProof="0" dirty="0" smtClean="0"/>
              <a:t>Click icon to add clip 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82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Su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3175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4478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1371600" y="6477000"/>
            <a:ext cx="6477000" cy="244475"/>
          </a:xfrm>
        </p:spPr>
        <p:txBody>
          <a:bodyPr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55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74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19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176338"/>
            <a:ext cx="3657600" cy="4919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176338"/>
            <a:ext cx="3657600" cy="4919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621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354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3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965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04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2160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0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94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03213"/>
            <a:ext cx="1866900" cy="5792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3213"/>
            <a:ext cx="5448300" cy="57927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525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19200" y="303213"/>
            <a:ext cx="7467600" cy="5792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0283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3213"/>
            <a:ext cx="7467600" cy="7635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176338"/>
            <a:ext cx="3657600" cy="4919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9200" y="1176338"/>
            <a:ext cx="3657600" cy="4919662"/>
          </a:xfrm>
        </p:spPr>
        <p:txBody>
          <a:bodyPr/>
          <a:lstStyle/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70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7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176338"/>
            <a:ext cx="3657600" cy="4919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176338"/>
            <a:ext cx="3657600" cy="4919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43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53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2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5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5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57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3213"/>
            <a:ext cx="7467600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176338"/>
            <a:ext cx="7467600" cy="491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248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600" b="1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09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9pPr>
    </p:titleStyle>
    <p:bodyStyle>
      <a:lvl1pPr marL="241300" indent="-2413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110000"/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F5F5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3213"/>
            <a:ext cx="7467600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176338"/>
            <a:ext cx="7467600" cy="491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248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600" b="1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722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990033"/>
          </a:solidFill>
          <a:latin typeface="Arial" charset="0"/>
        </a:defRPr>
      </a:lvl9pPr>
    </p:titleStyle>
    <p:bodyStyle>
      <a:lvl1pPr marL="241300" indent="-2413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110000"/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5F5F5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F5F5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70" name="Group 34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1066800" y="1033461"/>
          <a:ext cx="7924800" cy="5291138"/>
        </p:xfrm>
        <a:graphic>
          <a:graphicData uri="http://schemas.openxmlformats.org/drawingml/2006/table">
            <a:tbl>
              <a:tblPr/>
              <a:tblGrid>
                <a:gridCol w="415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0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Demi"/>
                          <a:cs typeface="Arial" charset="0"/>
                        </a:rPr>
                        <a:t>Background</a:t>
                      </a: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Demi"/>
                          <a:cs typeface="Arial" charset="0"/>
                        </a:rPr>
                        <a:t>Data</a:t>
                      </a: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7482">
                <a:tc>
                  <a:txBody>
                    <a:bodyPr/>
                    <a:lstStyle/>
                    <a:p>
                      <a:pPr marL="457200" indent="-457200" eaLnBrk="1" hangingPunct="1">
                        <a:buFont typeface="Wingdings" pitchFamily="2" charset="2"/>
                        <a:buChar char="Ø"/>
                      </a:pPr>
                      <a:r>
                        <a:rPr lang="en-US" sz="1400" dirty="0" smtClean="0"/>
                        <a:t>Homicide rates in the Caribbean are among</a:t>
                      </a:r>
                      <a:r>
                        <a:rPr lang="en-US" sz="1400" baseline="0" dirty="0" smtClean="0"/>
                        <a:t> the highest in the world </a:t>
                      </a:r>
                      <a:endParaRPr lang="en-US" sz="1400" dirty="0" smtClean="0"/>
                    </a:p>
                    <a:p>
                      <a:pPr marL="457200" indent="-457200" eaLnBrk="1" hangingPunct="1">
                        <a:buFont typeface="Wingdings" pitchFamily="2" charset="2"/>
                        <a:buChar char="Ø"/>
                      </a:pPr>
                      <a:r>
                        <a:rPr lang="en-US" sz="1400" dirty="0" smtClean="0"/>
                        <a:t>Most of the theories and explanations about communities and violence</a:t>
                      </a:r>
                      <a:r>
                        <a:rPr lang="en-US" sz="1400" baseline="0" dirty="0" smtClean="0"/>
                        <a:t> were developed in the United States. </a:t>
                      </a:r>
                      <a:endParaRPr lang="en-US" sz="1400" dirty="0" smtClean="0"/>
                    </a:p>
                    <a:p>
                      <a:pPr marL="457200" indent="-457200" eaLnBrk="1" hangingPunct="1">
                        <a:buFont typeface="Wingdings" pitchFamily="2" charset="2"/>
                        <a:buChar char="Ø"/>
                      </a:pPr>
                      <a:endParaRPr lang="en-US" sz="1400" dirty="0" smtClean="0"/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itchFamily="2" charset="2"/>
                        <a:buChar char="Ø"/>
                      </a:pPr>
                      <a:r>
                        <a:rPr lang="en-US" sz="1400" dirty="0" smtClean="0"/>
                        <a:t>Gang Expert Survey</a:t>
                      </a:r>
                      <a:r>
                        <a:rPr lang="en-US" sz="1400" baseline="0" dirty="0" smtClean="0"/>
                        <a:t> at the 66 police districts in Trinidad and Tobago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Ø"/>
                      </a:pPr>
                      <a:r>
                        <a:rPr lang="en-US" sz="1400" baseline="0" dirty="0" smtClean="0"/>
                        <a:t>Census data </a:t>
                      </a:r>
                    </a:p>
                    <a:p>
                      <a:pPr marL="342900" lvl="0" indent="-342900">
                        <a:buFont typeface="Wingdings" pitchFamily="2" charset="2"/>
                        <a:buChar char="Ø"/>
                      </a:pPr>
                      <a:r>
                        <a:rPr lang="en-US" sz="1400" baseline="0" dirty="0" smtClean="0"/>
                        <a:t>Homicide counts from TT Police Service</a:t>
                      </a:r>
                      <a:endParaRPr lang="en-US" sz="1400" dirty="0" smtClean="0"/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en-US" sz="1400" dirty="0" smtClean="0"/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2"/>
                          </a:solidFill>
                        </a:rPr>
                        <a:t>Findings</a:t>
                      </a: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Arial" charset="0"/>
                        </a:rPr>
                        <a:t>Caveats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Demi"/>
                        <a:cs typeface="Arial" charset="0"/>
                      </a:endParaRP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7680"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1400" dirty="0" smtClean="0"/>
                        <a:t>Community</a:t>
                      </a:r>
                      <a:r>
                        <a:rPr lang="en-US" sz="1400" baseline="0" dirty="0" smtClean="0"/>
                        <a:t> factors and homicide</a:t>
                      </a:r>
                    </a:p>
                    <a:p>
                      <a:pPr marL="800100" lvl="1" indent="-342900">
                        <a:buFont typeface="Wingdings" pitchFamily="2" charset="2"/>
                        <a:buChar char="Ø"/>
                      </a:pPr>
                      <a:r>
                        <a:rPr lang="en-US" sz="1400" dirty="0" smtClean="0"/>
                        <a:t>Two</a:t>
                      </a:r>
                      <a:r>
                        <a:rPr lang="en-US" sz="1400" baseline="0" dirty="0" smtClean="0"/>
                        <a:t> types of disadvantage were identified, traditional disadvantage and social disadvantage. </a:t>
                      </a:r>
                      <a:endParaRPr lang="en-US" sz="1400" dirty="0" smtClean="0"/>
                    </a:p>
                    <a:p>
                      <a:pPr marL="342900" lvl="0" indent="-342900">
                        <a:buFont typeface="Wingdings" pitchFamily="2" charset="2"/>
                        <a:buChar char="Ø"/>
                      </a:pPr>
                      <a:r>
                        <a:rPr lang="en-US" sz="1400" baseline="0" dirty="0" smtClean="0"/>
                        <a:t>Gangs and gang members and homicide</a:t>
                      </a:r>
                    </a:p>
                    <a:p>
                      <a:pPr marL="800100" lvl="1" indent="-342900">
                        <a:buFont typeface="Wingdings" pitchFamily="2" charset="2"/>
                        <a:buChar char="Ø"/>
                      </a:pPr>
                      <a:r>
                        <a:rPr lang="en-US" sz="1400" baseline="0" dirty="0" smtClean="0"/>
                        <a:t>Controlling for community factors, increases in either gangs or gang members is associated with significant increases in homicides. 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en-US" sz="1400" dirty="0" smtClean="0"/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400" dirty="0" smtClean="0"/>
                        <a:t>Gang data is reported by law enforcement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400" baseline="0" dirty="0" smtClean="0"/>
                        <a:t>Findings from one country in the Caribbean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400" baseline="0" dirty="0" smtClean="0"/>
                        <a:t>Need more research on what other community factors are related to gangs and homicides</a:t>
                      </a:r>
                    </a:p>
                  </a:txBody>
                  <a:tcPr marT="91440" marB="914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Title 1"/>
          <p:cNvSpPr>
            <a:spLocks/>
          </p:cNvSpPr>
          <p:nvPr/>
        </p:nvSpPr>
        <p:spPr bwMode="auto">
          <a:xfrm>
            <a:off x="1371600" y="119063"/>
            <a:ext cx="6400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Franklin Gothic Demi" pitchFamily="34" charset="0"/>
                <a:cs typeface="Arial" charset="0"/>
              </a:rPr>
              <a:t>Gangs and Homicide in Trinidad and Tobago</a:t>
            </a:r>
            <a:endParaRPr lang="en-US" sz="2200" b="1" dirty="0">
              <a:solidFill>
                <a:srgbClr val="000000"/>
              </a:solidFill>
              <a:latin typeface="Franklin Gothic Demi" pitchFamily="34" charset="0"/>
              <a:cs typeface="Arial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600" dirty="0" smtClean="0">
                <a:solidFill>
                  <a:srgbClr val="000000"/>
                </a:solidFill>
                <a:latin typeface="Franklin Gothic Demi" pitchFamily="34" charset="0"/>
                <a:cs typeface="Arial" charset="0"/>
              </a:rPr>
              <a:t>Andrew M. Fox, </a:t>
            </a:r>
            <a:r>
              <a:rPr lang="en-US" sz="1600" dirty="0">
                <a:solidFill>
                  <a:srgbClr val="000000"/>
                </a:solidFill>
                <a:latin typeface="Franklin Gothic Demi" pitchFamily="34" charset="0"/>
                <a:cs typeface="Arial" charset="0"/>
              </a:rPr>
              <a:t>Charles M. </a:t>
            </a:r>
            <a:r>
              <a:rPr lang="en-US" sz="1600" dirty="0" smtClean="0">
                <a:solidFill>
                  <a:srgbClr val="000000"/>
                </a:solidFill>
                <a:latin typeface="Franklin Gothic Demi" pitchFamily="34" charset="0"/>
                <a:cs typeface="Arial" charset="0"/>
              </a:rPr>
              <a:t>Katz, &amp; Lexi Gill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3000" y="6324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Note: Being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prepared for “Caribbean Perspectives on Criminology and Criminal </a:t>
            </a: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Justice,” a </a:t>
            </a:r>
            <a:r>
              <a:rPr lang="en-US" sz="1200" dirty="0">
                <a:solidFill>
                  <a:srgbClr val="000000"/>
                </a:solidFill>
                <a:cs typeface="Arial" charset="0"/>
              </a:rPr>
              <a:t>book edited by Dr. Wendell C. Wallace</a:t>
            </a:r>
          </a:p>
        </p:txBody>
      </p:sp>
    </p:spTree>
    <p:extLst>
      <p:ext uri="{BB962C8B-B14F-4D97-AF65-F5344CB8AC3E}">
        <p14:creationId xmlns:p14="http://schemas.microsoft.com/office/powerpoint/2010/main" val="65433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76200"/>
            <a:ext cx="8077200" cy="1066800"/>
          </a:xfrm>
        </p:spPr>
        <p:txBody>
          <a:bodyPr/>
          <a:lstStyle/>
          <a:p>
            <a:r>
              <a:rPr lang="en-US" dirty="0" smtClean="0"/>
              <a:t>Policy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19200" y="1371600"/>
            <a:ext cx="7924800" cy="4953000"/>
          </a:xfrm>
        </p:spPr>
        <p:txBody>
          <a:bodyPr/>
          <a:lstStyle/>
          <a:p>
            <a:endParaRPr lang="en-US" b="0" dirty="0" smtClean="0"/>
          </a:p>
          <a:p>
            <a:r>
              <a:rPr lang="en-US" b="0" dirty="0" smtClean="0"/>
              <a:t>Reduction in gang membership can reduce the number of homicides in a community. </a:t>
            </a:r>
          </a:p>
          <a:p>
            <a:endParaRPr lang="en-US" b="0" dirty="0" smtClean="0"/>
          </a:p>
          <a:p>
            <a:r>
              <a:rPr lang="en-US" b="0" dirty="0" smtClean="0"/>
              <a:t>Addressing social/ familial disadvantage (unemployment, female headed households with kids) can have an impact on homicide rates.</a:t>
            </a:r>
          </a:p>
          <a:p>
            <a:endParaRPr lang="en-US" b="0" dirty="0"/>
          </a:p>
          <a:p>
            <a:r>
              <a:rPr lang="en-US" b="0" dirty="0" smtClean="0"/>
              <a:t>Need to further address the factors that are related to gang membership and address them early. </a:t>
            </a:r>
          </a:p>
          <a:p>
            <a:endParaRPr lang="en-US" b="0" dirty="0"/>
          </a:p>
          <a:p>
            <a:endParaRPr lang="en-US" b="0" dirty="0" smtClean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9E17D3-9AFE-4169-9A22-EDD01F1A473F}" type="slidenum">
              <a:rPr lang="en-US" smtClean="0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98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VPCS ASU Theme 2">
  <a:themeElements>
    <a:clrScheme name="sunburs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unbur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nburs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nburs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VPCS ASU Theme 2">
  <a:themeElements>
    <a:clrScheme name="sunburs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unbur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nburs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nburs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burs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</TotalTime>
  <Words>224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Demi</vt:lpstr>
      <vt:lpstr>Wingdings</vt:lpstr>
      <vt:lpstr>CVPCS ASU Theme 2</vt:lpstr>
      <vt:lpstr>1_CVPCS ASU Theme 2</vt:lpstr>
      <vt:lpstr>PowerPoint Presentation</vt:lpstr>
      <vt:lpstr>Policy Implications</vt:lpstr>
    </vt:vector>
  </TitlesOfParts>
  <Company>Arizona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Administrator</dc:creator>
  <cp:lastModifiedBy>Jonathan Hernandez</cp:lastModifiedBy>
  <cp:revision>29</cp:revision>
  <dcterms:created xsi:type="dcterms:W3CDTF">2015-05-06T20:00:11Z</dcterms:created>
  <dcterms:modified xsi:type="dcterms:W3CDTF">2018-04-17T21:25:46Z</dcterms:modified>
</cp:coreProperties>
</file>